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33"/>
  </p:notesMasterIdLst>
  <p:handoutMasterIdLst>
    <p:handoutMasterId r:id="rId34"/>
  </p:handoutMasterIdLst>
  <p:sldIdLst>
    <p:sldId id="528" r:id="rId2"/>
    <p:sldId id="529" r:id="rId3"/>
    <p:sldId id="530" r:id="rId4"/>
    <p:sldId id="542" r:id="rId5"/>
    <p:sldId id="543" r:id="rId6"/>
    <p:sldId id="534" r:id="rId7"/>
    <p:sldId id="365" r:id="rId8"/>
    <p:sldId id="366" r:id="rId9"/>
    <p:sldId id="367" r:id="rId10"/>
    <p:sldId id="368" r:id="rId11"/>
    <p:sldId id="435" r:id="rId12"/>
    <p:sldId id="370" r:id="rId13"/>
    <p:sldId id="371" r:id="rId14"/>
    <p:sldId id="438" r:id="rId15"/>
    <p:sldId id="372" r:id="rId16"/>
    <p:sldId id="443" r:id="rId17"/>
    <p:sldId id="448" r:id="rId18"/>
    <p:sldId id="445" r:id="rId19"/>
    <p:sldId id="373" r:id="rId20"/>
    <p:sldId id="555" r:id="rId21"/>
    <p:sldId id="545" r:id="rId22"/>
    <p:sldId id="547" r:id="rId23"/>
    <p:sldId id="557" r:id="rId24"/>
    <p:sldId id="556" r:id="rId25"/>
    <p:sldId id="558" r:id="rId26"/>
    <p:sldId id="559" r:id="rId27"/>
    <p:sldId id="560" r:id="rId28"/>
    <p:sldId id="561" r:id="rId29"/>
    <p:sldId id="551" r:id="rId30"/>
    <p:sldId id="562" r:id="rId31"/>
    <p:sldId id="535" r:id="rId32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FF0000"/>
    <a:srgbClr val="9966FF"/>
    <a:srgbClr val="000000"/>
    <a:srgbClr val="33CC33"/>
    <a:srgbClr val="CC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6622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Ссылка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4C853CA-74DC-473F-BD24-3CCFA36B0A4E}">
      <dgm:prSet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ГОСТ Р 7.0.5-2008</a:t>
          </a:r>
          <a:b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</a:b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БИБЛИОГРАФИЧЕСКАЯ ССЫЛКА</a:t>
          </a:r>
          <a:endParaRPr lang="ru-RU" sz="3600" dirty="0">
            <a:solidFill>
              <a:schemeClr val="bg1"/>
            </a:solidFill>
          </a:endParaRPr>
        </a:p>
      </dgm:t>
    </dgm:pt>
    <dgm:pt modelId="{5E388191-938A-45FA-8BB6-353371F417E9}" type="parTrans" cxnId="{2A680724-436E-4E6E-8470-FA2764674347}">
      <dgm:prSet/>
      <dgm:spPr/>
      <dgm:t>
        <a:bodyPr/>
        <a:lstStyle/>
        <a:p>
          <a:endParaRPr lang="ru-RU"/>
        </a:p>
      </dgm:t>
    </dgm:pt>
    <dgm:pt modelId="{E703B481-0A47-4F04-90A8-D2D05ECDB42B}" type="sibTrans" cxnId="{2A680724-436E-4E6E-8470-FA2764674347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2" custLinFactNeighborX="1001" custLinFactNeighborY="-52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29F-4EA3-459D-BE59-69D1834FCB73}" type="pres">
      <dgm:prSet presAssocID="{DDB750B7-538D-4960-8505-2D4E4F095CCC}" presName="spacer" presStyleCnt="0"/>
      <dgm:spPr/>
    </dgm:pt>
    <dgm:pt modelId="{5C55EDC4-9D7C-469B-83B9-2324E22F9187}" type="pres">
      <dgm:prSet presAssocID="{94C853CA-74DC-473F-BD24-3CCFA36B0A4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E638A7-AE1B-402A-B5C8-3D725B7E199C}" type="presOf" srcId="{299DB0B8-EBA4-418D-BC0E-173E5092BC4B}" destId="{C4C56C6B-57A1-4C34-A1D6-9779EB4D70B8}" srcOrd="0" destOrd="0" presId="urn:microsoft.com/office/officeart/2005/8/layout/vList2"/>
    <dgm:cxn modelId="{2DF03B22-0113-405F-BFC9-79323A5D401F}" type="presOf" srcId="{F362AC0D-C088-4BE1-AA33-73103005F3B1}" destId="{966361D5-EE5F-446F-AE8C-647EFA648972}" srcOrd="0" destOrd="0" presId="urn:microsoft.com/office/officeart/2005/8/layout/vList2"/>
    <dgm:cxn modelId="{C2996EE9-4A7F-4487-BA09-2280624A9BD6}" type="presOf" srcId="{94C853CA-74DC-473F-BD24-3CCFA36B0A4E}" destId="{5C55EDC4-9D7C-469B-83B9-2324E22F9187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2A680724-436E-4E6E-8470-FA2764674347}" srcId="{F362AC0D-C088-4BE1-AA33-73103005F3B1}" destId="{94C853CA-74DC-473F-BD24-3CCFA36B0A4E}" srcOrd="1" destOrd="0" parTransId="{5E388191-938A-45FA-8BB6-353371F417E9}" sibTransId="{E703B481-0A47-4F04-90A8-D2D05ECDB42B}"/>
    <dgm:cxn modelId="{9D13FC1B-BEBA-4B51-977E-76CA9898BFE7}" type="presParOf" srcId="{966361D5-EE5F-446F-AE8C-647EFA648972}" destId="{C4C56C6B-57A1-4C34-A1D6-9779EB4D70B8}" srcOrd="0" destOrd="0" presId="urn:microsoft.com/office/officeart/2005/8/layout/vList2"/>
    <dgm:cxn modelId="{F9473B6A-E0D3-4D35-BFF7-6859A2D87D9E}" type="presParOf" srcId="{966361D5-EE5F-446F-AE8C-647EFA648972}" destId="{7A1AA29F-4EA3-459D-BE59-69D1834FCB73}" srcOrd="1" destOrd="0" presId="urn:microsoft.com/office/officeart/2005/8/layout/vList2"/>
    <dgm:cxn modelId="{E1E6F87A-92C7-471B-872C-47AA3BF905C4}" type="presParOf" srcId="{966361D5-EE5F-446F-AE8C-647EFA648972}" destId="{5C55EDC4-9D7C-469B-83B9-2324E22F91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85BFD1-04DF-449B-A637-65B5DBE1069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17D8266-7C04-4BDB-9478-143F0BF82D1D}">
      <dgm:prSet/>
      <dgm:spPr/>
      <dgm:t>
        <a:bodyPr/>
        <a:lstStyle/>
        <a:p>
          <a:pPr rtl="0"/>
          <a:r>
            <a:rPr lang="ru-RU" b="1" smtClean="0"/>
            <a:t>ПОВТОРНАЯ ССЫЛКА</a:t>
          </a:r>
          <a:endParaRPr lang="ru-RU"/>
        </a:p>
      </dgm:t>
    </dgm:pt>
    <dgm:pt modelId="{AD108727-B8A4-4318-BD90-D85BF19208C6}" type="parTrans" cxnId="{602AA9AC-8057-4910-AFB4-ED108E529BDC}">
      <dgm:prSet/>
      <dgm:spPr/>
      <dgm:t>
        <a:bodyPr/>
        <a:lstStyle/>
        <a:p>
          <a:endParaRPr lang="ru-RU"/>
        </a:p>
      </dgm:t>
    </dgm:pt>
    <dgm:pt modelId="{5F3AAE79-FF78-4C98-B0EE-6C2D75B01D1D}" type="sibTrans" cxnId="{602AA9AC-8057-4910-AFB4-ED108E529BDC}">
      <dgm:prSet/>
      <dgm:spPr/>
      <dgm:t>
        <a:bodyPr/>
        <a:lstStyle/>
        <a:p>
          <a:endParaRPr lang="ru-RU"/>
        </a:p>
      </dgm:t>
    </dgm:pt>
    <dgm:pt modelId="{1EBDC547-B732-4EC1-B028-D04ABD966BAB}" type="pres">
      <dgm:prSet presAssocID="{1585BFD1-04DF-449B-A637-65B5DBE1069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387E58-6213-4394-BF96-EDD5757D5910}" type="pres">
      <dgm:prSet presAssocID="{517D8266-7C04-4BDB-9478-143F0BF82D1D}" presName="circle1" presStyleLbl="node1" presStyleIdx="0" presStyleCnt="1"/>
      <dgm:spPr/>
    </dgm:pt>
    <dgm:pt modelId="{E294AC22-0A89-49D7-B06F-62B15D60E29D}" type="pres">
      <dgm:prSet presAssocID="{517D8266-7C04-4BDB-9478-143F0BF82D1D}" presName="space" presStyleCnt="0"/>
      <dgm:spPr/>
    </dgm:pt>
    <dgm:pt modelId="{0BA915CE-3D66-453D-A2AD-D1A1D3F81B7D}" type="pres">
      <dgm:prSet presAssocID="{517D8266-7C04-4BDB-9478-143F0BF82D1D}" presName="rect1" presStyleLbl="alignAcc1" presStyleIdx="0" presStyleCnt="1"/>
      <dgm:spPr/>
      <dgm:t>
        <a:bodyPr/>
        <a:lstStyle/>
        <a:p>
          <a:endParaRPr lang="ru-RU"/>
        </a:p>
      </dgm:t>
    </dgm:pt>
    <dgm:pt modelId="{52FCE475-3D72-4B43-8758-8C4C16336B26}" type="pres">
      <dgm:prSet presAssocID="{517D8266-7C04-4BDB-9478-143F0BF82D1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83C42-FFEA-48B9-96AA-4FAC64932C6A}" type="presOf" srcId="{517D8266-7C04-4BDB-9478-143F0BF82D1D}" destId="{0BA915CE-3D66-453D-A2AD-D1A1D3F81B7D}" srcOrd="0" destOrd="0" presId="urn:microsoft.com/office/officeart/2005/8/layout/target3"/>
    <dgm:cxn modelId="{BCA21C3A-3D46-4D5B-97A3-CB034BBF2FEE}" type="presOf" srcId="{1585BFD1-04DF-449B-A637-65B5DBE1069C}" destId="{1EBDC547-B732-4EC1-B028-D04ABD966BAB}" srcOrd="0" destOrd="0" presId="urn:microsoft.com/office/officeart/2005/8/layout/target3"/>
    <dgm:cxn modelId="{9B28CE63-5891-4ABB-A26E-F0A05169DEE4}" type="presOf" srcId="{517D8266-7C04-4BDB-9478-143F0BF82D1D}" destId="{52FCE475-3D72-4B43-8758-8C4C16336B26}" srcOrd="1" destOrd="0" presId="urn:microsoft.com/office/officeart/2005/8/layout/target3"/>
    <dgm:cxn modelId="{602AA9AC-8057-4910-AFB4-ED108E529BDC}" srcId="{1585BFD1-04DF-449B-A637-65B5DBE1069C}" destId="{517D8266-7C04-4BDB-9478-143F0BF82D1D}" srcOrd="0" destOrd="0" parTransId="{AD108727-B8A4-4318-BD90-D85BF19208C6}" sibTransId="{5F3AAE79-FF78-4C98-B0EE-6C2D75B01D1D}"/>
    <dgm:cxn modelId="{D8DDF77E-2965-434F-B349-B7E4CF5A5DEC}" type="presParOf" srcId="{1EBDC547-B732-4EC1-B028-D04ABD966BAB}" destId="{96387E58-6213-4394-BF96-EDD5757D5910}" srcOrd="0" destOrd="0" presId="urn:microsoft.com/office/officeart/2005/8/layout/target3"/>
    <dgm:cxn modelId="{6955EA97-A5D8-40B1-8E55-FA58C0AF6490}" type="presParOf" srcId="{1EBDC547-B732-4EC1-B028-D04ABD966BAB}" destId="{E294AC22-0A89-49D7-B06F-62B15D60E29D}" srcOrd="1" destOrd="0" presId="urn:microsoft.com/office/officeart/2005/8/layout/target3"/>
    <dgm:cxn modelId="{4103170B-70A5-4803-9272-7156387C2146}" type="presParOf" srcId="{1EBDC547-B732-4EC1-B028-D04ABD966BAB}" destId="{0BA915CE-3D66-453D-A2AD-D1A1D3F81B7D}" srcOrd="2" destOrd="0" presId="urn:microsoft.com/office/officeart/2005/8/layout/target3"/>
    <dgm:cxn modelId="{19C34965-AC1F-4622-84C2-24069151120C}" type="presParOf" srcId="{1EBDC547-B732-4EC1-B028-D04ABD966BAB}" destId="{52FCE475-3D72-4B43-8758-8C4C16336B2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810CDA-4341-43E9-BE2B-8A46CFB7299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41E8BB5-C9E3-44A7-8663-31300467C7F4}">
      <dgm:prSet/>
      <dgm:spPr/>
      <dgm:t>
        <a:bodyPr/>
        <a:lstStyle/>
        <a:p>
          <a:pPr rtl="0"/>
          <a:r>
            <a:rPr lang="ru-RU" b="1" smtClean="0"/>
            <a:t>КОМПЛЕКСНАЯ ССЫЛКА</a:t>
          </a:r>
          <a:endParaRPr lang="ru-RU"/>
        </a:p>
      </dgm:t>
    </dgm:pt>
    <dgm:pt modelId="{07C5D226-FE53-47D8-AE15-FB5078AB921D}" type="parTrans" cxnId="{32DAE1BD-70AA-4371-9A9C-A70C68AE25BC}">
      <dgm:prSet/>
      <dgm:spPr/>
      <dgm:t>
        <a:bodyPr/>
        <a:lstStyle/>
        <a:p>
          <a:endParaRPr lang="ru-RU"/>
        </a:p>
      </dgm:t>
    </dgm:pt>
    <dgm:pt modelId="{3857EF67-D912-430E-8CF1-564F6B9727C6}" type="sibTrans" cxnId="{32DAE1BD-70AA-4371-9A9C-A70C68AE25BC}">
      <dgm:prSet/>
      <dgm:spPr/>
      <dgm:t>
        <a:bodyPr/>
        <a:lstStyle/>
        <a:p>
          <a:endParaRPr lang="ru-RU"/>
        </a:p>
      </dgm:t>
    </dgm:pt>
    <dgm:pt modelId="{FD0A8031-7BE0-4FB5-A136-7B61900F30EC}" type="pres">
      <dgm:prSet presAssocID="{E1810CDA-4341-43E9-BE2B-8A46CFB7299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D774C-472C-48F7-BC8E-B64126A73CCE}" type="pres">
      <dgm:prSet presAssocID="{E41E8BB5-C9E3-44A7-8663-31300467C7F4}" presName="circle1" presStyleLbl="node1" presStyleIdx="0" presStyleCnt="1"/>
      <dgm:spPr/>
    </dgm:pt>
    <dgm:pt modelId="{332A3F5C-7B70-4913-AFEC-6358391211EF}" type="pres">
      <dgm:prSet presAssocID="{E41E8BB5-C9E3-44A7-8663-31300467C7F4}" presName="space" presStyleCnt="0"/>
      <dgm:spPr/>
    </dgm:pt>
    <dgm:pt modelId="{AB81BD0E-5965-4F24-A438-07B5180195A9}" type="pres">
      <dgm:prSet presAssocID="{E41E8BB5-C9E3-44A7-8663-31300467C7F4}" presName="rect1" presStyleLbl="alignAcc1" presStyleIdx="0" presStyleCnt="1"/>
      <dgm:spPr/>
      <dgm:t>
        <a:bodyPr/>
        <a:lstStyle/>
        <a:p>
          <a:endParaRPr lang="ru-RU"/>
        </a:p>
      </dgm:t>
    </dgm:pt>
    <dgm:pt modelId="{0033A599-741C-403E-B5EC-7ABFB8A2BCE8}" type="pres">
      <dgm:prSet presAssocID="{E41E8BB5-C9E3-44A7-8663-31300467C7F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AE1BD-70AA-4371-9A9C-A70C68AE25BC}" srcId="{E1810CDA-4341-43E9-BE2B-8A46CFB72993}" destId="{E41E8BB5-C9E3-44A7-8663-31300467C7F4}" srcOrd="0" destOrd="0" parTransId="{07C5D226-FE53-47D8-AE15-FB5078AB921D}" sibTransId="{3857EF67-D912-430E-8CF1-564F6B9727C6}"/>
    <dgm:cxn modelId="{1FA3ED27-30B4-4102-89C4-03C1742B68F4}" type="presOf" srcId="{E1810CDA-4341-43E9-BE2B-8A46CFB72993}" destId="{FD0A8031-7BE0-4FB5-A136-7B61900F30EC}" srcOrd="0" destOrd="0" presId="urn:microsoft.com/office/officeart/2005/8/layout/target3"/>
    <dgm:cxn modelId="{80E1FA35-3263-45B4-B4AC-5022C297B87A}" type="presOf" srcId="{E41E8BB5-C9E3-44A7-8663-31300467C7F4}" destId="{AB81BD0E-5965-4F24-A438-07B5180195A9}" srcOrd="0" destOrd="0" presId="urn:microsoft.com/office/officeart/2005/8/layout/target3"/>
    <dgm:cxn modelId="{9847A0B4-AB1E-4D61-960C-A2783D71CB3B}" type="presOf" srcId="{E41E8BB5-C9E3-44A7-8663-31300467C7F4}" destId="{0033A599-741C-403E-B5EC-7ABFB8A2BCE8}" srcOrd="1" destOrd="0" presId="urn:microsoft.com/office/officeart/2005/8/layout/target3"/>
    <dgm:cxn modelId="{873EF722-30EB-49E3-9C0E-C17A1566E92E}" type="presParOf" srcId="{FD0A8031-7BE0-4FB5-A136-7B61900F30EC}" destId="{199D774C-472C-48F7-BC8E-B64126A73CCE}" srcOrd="0" destOrd="0" presId="urn:microsoft.com/office/officeart/2005/8/layout/target3"/>
    <dgm:cxn modelId="{12CE1BF6-D4AB-4375-ABAE-58877E07AA3C}" type="presParOf" srcId="{FD0A8031-7BE0-4FB5-A136-7B61900F30EC}" destId="{332A3F5C-7B70-4913-AFEC-6358391211EF}" srcOrd="1" destOrd="0" presId="urn:microsoft.com/office/officeart/2005/8/layout/target3"/>
    <dgm:cxn modelId="{85C1AAAA-D015-4E33-AE60-286A08988307}" type="presParOf" srcId="{FD0A8031-7BE0-4FB5-A136-7B61900F30EC}" destId="{AB81BD0E-5965-4F24-A438-07B5180195A9}" srcOrd="2" destOrd="0" presId="urn:microsoft.com/office/officeart/2005/8/layout/target3"/>
    <dgm:cxn modelId="{0DD09B41-4D75-4793-8384-D022789994E1}" type="presParOf" srcId="{FD0A8031-7BE0-4FB5-A136-7B61900F30EC}" destId="{0033A599-741C-403E-B5EC-7ABFB8A2BCE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810CDA-4341-43E9-BE2B-8A46CFB7299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41E8BB5-C9E3-44A7-8663-31300467C7F4}">
      <dgm:prSet/>
      <dgm:spPr/>
      <dgm:t>
        <a:bodyPr/>
        <a:lstStyle/>
        <a:p>
          <a:pPr rtl="0"/>
          <a:r>
            <a:rPr lang="ru-RU" b="1" smtClean="0"/>
            <a:t>КОМПЛЕКСНАЯ ССЫЛКА</a:t>
          </a:r>
          <a:endParaRPr lang="ru-RU"/>
        </a:p>
      </dgm:t>
    </dgm:pt>
    <dgm:pt modelId="{07C5D226-FE53-47D8-AE15-FB5078AB921D}" type="parTrans" cxnId="{32DAE1BD-70AA-4371-9A9C-A70C68AE25BC}">
      <dgm:prSet/>
      <dgm:spPr/>
      <dgm:t>
        <a:bodyPr/>
        <a:lstStyle/>
        <a:p>
          <a:endParaRPr lang="ru-RU"/>
        </a:p>
      </dgm:t>
    </dgm:pt>
    <dgm:pt modelId="{3857EF67-D912-430E-8CF1-564F6B9727C6}" type="sibTrans" cxnId="{32DAE1BD-70AA-4371-9A9C-A70C68AE25BC}">
      <dgm:prSet/>
      <dgm:spPr/>
      <dgm:t>
        <a:bodyPr/>
        <a:lstStyle/>
        <a:p>
          <a:endParaRPr lang="ru-RU"/>
        </a:p>
      </dgm:t>
    </dgm:pt>
    <dgm:pt modelId="{FD0A8031-7BE0-4FB5-A136-7B61900F30EC}" type="pres">
      <dgm:prSet presAssocID="{E1810CDA-4341-43E9-BE2B-8A46CFB7299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D774C-472C-48F7-BC8E-B64126A73CCE}" type="pres">
      <dgm:prSet presAssocID="{E41E8BB5-C9E3-44A7-8663-31300467C7F4}" presName="circle1" presStyleLbl="node1" presStyleIdx="0" presStyleCnt="1"/>
      <dgm:spPr/>
    </dgm:pt>
    <dgm:pt modelId="{332A3F5C-7B70-4913-AFEC-6358391211EF}" type="pres">
      <dgm:prSet presAssocID="{E41E8BB5-C9E3-44A7-8663-31300467C7F4}" presName="space" presStyleCnt="0"/>
      <dgm:spPr/>
    </dgm:pt>
    <dgm:pt modelId="{AB81BD0E-5965-4F24-A438-07B5180195A9}" type="pres">
      <dgm:prSet presAssocID="{E41E8BB5-C9E3-44A7-8663-31300467C7F4}" presName="rect1" presStyleLbl="alignAcc1" presStyleIdx="0" presStyleCnt="1"/>
      <dgm:spPr/>
      <dgm:t>
        <a:bodyPr/>
        <a:lstStyle/>
        <a:p>
          <a:endParaRPr lang="ru-RU"/>
        </a:p>
      </dgm:t>
    </dgm:pt>
    <dgm:pt modelId="{0033A599-741C-403E-B5EC-7ABFB8A2BCE8}" type="pres">
      <dgm:prSet presAssocID="{E41E8BB5-C9E3-44A7-8663-31300467C7F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AE1BD-70AA-4371-9A9C-A70C68AE25BC}" srcId="{E1810CDA-4341-43E9-BE2B-8A46CFB72993}" destId="{E41E8BB5-C9E3-44A7-8663-31300467C7F4}" srcOrd="0" destOrd="0" parTransId="{07C5D226-FE53-47D8-AE15-FB5078AB921D}" sibTransId="{3857EF67-D912-430E-8CF1-564F6B9727C6}"/>
    <dgm:cxn modelId="{AEACE5BA-D031-49DC-B7B6-708688CCBE94}" type="presOf" srcId="{E41E8BB5-C9E3-44A7-8663-31300467C7F4}" destId="{AB81BD0E-5965-4F24-A438-07B5180195A9}" srcOrd="0" destOrd="0" presId="urn:microsoft.com/office/officeart/2005/8/layout/target3"/>
    <dgm:cxn modelId="{2F0647C1-D8AD-4660-9AD7-8372F68DE401}" type="presOf" srcId="{E1810CDA-4341-43E9-BE2B-8A46CFB72993}" destId="{FD0A8031-7BE0-4FB5-A136-7B61900F30EC}" srcOrd="0" destOrd="0" presId="urn:microsoft.com/office/officeart/2005/8/layout/target3"/>
    <dgm:cxn modelId="{82896785-67A3-4F29-9881-98E085D2FD40}" type="presOf" srcId="{E41E8BB5-C9E3-44A7-8663-31300467C7F4}" destId="{0033A599-741C-403E-B5EC-7ABFB8A2BCE8}" srcOrd="1" destOrd="0" presId="urn:microsoft.com/office/officeart/2005/8/layout/target3"/>
    <dgm:cxn modelId="{1541CB62-5E41-470A-84AB-07CBFE0FBDDF}" type="presParOf" srcId="{FD0A8031-7BE0-4FB5-A136-7B61900F30EC}" destId="{199D774C-472C-48F7-BC8E-B64126A73CCE}" srcOrd="0" destOrd="0" presId="urn:microsoft.com/office/officeart/2005/8/layout/target3"/>
    <dgm:cxn modelId="{34160A14-8A6E-470A-A54E-3D4D291802DC}" type="presParOf" srcId="{FD0A8031-7BE0-4FB5-A136-7B61900F30EC}" destId="{332A3F5C-7B70-4913-AFEC-6358391211EF}" srcOrd="1" destOrd="0" presId="urn:microsoft.com/office/officeart/2005/8/layout/target3"/>
    <dgm:cxn modelId="{B6BEF1AE-F3C4-470B-84B2-CC04B627D3DF}" type="presParOf" srcId="{FD0A8031-7BE0-4FB5-A136-7B61900F30EC}" destId="{AB81BD0E-5965-4F24-A438-07B5180195A9}" srcOrd="2" destOrd="0" presId="urn:microsoft.com/office/officeart/2005/8/layout/target3"/>
    <dgm:cxn modelId="{50A30150-24F2-41D9-9937-8FA22027BC6D}" type="presParOf" srcId="{FD0A8031-7BE0-4FB5-A136-7B61900F30EC}" destId="{0033A599-741C-403E-B5EC-7ABFB8A2BCE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Ссылка: основные отличия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7B9DF-AB16-499C-93AF-C23B5AE94F82}" type="presOf" srcId="{299DB0B8-EBA4-418D-BC0E-173E5092BC4B}" destId="{C4C56C6B-57A1-4C34-A1D6-9779EB4D70B8}" srcOrd="0" destOrd="0" presId="urn:microsoft.com/office/officeart/2005/8/layout/vList2"/>
    <dgm:cxn modelId="{A342BDE1-5E5C-47E2-AD94-7B9A92DCAECF}" type="presOf" srcId="{F362AC0D-C088-4BE1-AA33-73103005F3B1}" destId="{966361D5-EE5F-446F-AE8C-647EFA648972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4BCE764E-D0E3-4AEA-BEB3-CE7F4DADC632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Ссылки сегодня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DC35C-0A5E-4859-A213-151D4CD54CD1}" type="presOf" srcId="{299DB0B8-EBA4-418D-BC0E-173E5092BC4B}" destId="{C4C56C6B-57A1-4C34-A1D6-9779EB4D70B8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0E2AE4B9-3DD9-4DA7-BA5B-CFE19074E010}" type="presOf" srcId="{F362AC0D-C088-4BE1-AA33-73103005F3B1}" destId="{966361D5-EE5F-446F-AE8C-647EFA648972}" srcOrd="0" destOrd="0" presId="urn:microsoft.com/office/officeart/2005/8/layout/vList2"/>
    <dgm:cxn modelId="{2BD5C409-27CD-46DC-9CB6-31CEFC628FF8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en-US" dirty="0" smtClean="0"/>
            <a:t>DOI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C9EAC-8D9E-4875-9013-09BF6BAD2C32}" type="presOf" srcId="{F362AC0D-C088-4BE1-AA33-73103005F3B1}" destId="{966361D5-EE5F-446F-AE8C-647EFA648972}" srcOrd="0" destOrd="0" presId="urn:microsoft.com/office/officeart/2005/8/layout/vList2"/>
    <dgm:cxn modelId="{3EE42B2A-E7F7-4B5C-AE99-B66D8B8DE3CA}" type="presOf" srcId="{299DB0B8-EBA4-418D-BC0E-173E5092BC4B}" destId="{C4C56C6B-57A1-4C34-A1D6-9779EB4D70B8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B4279E37-E234-4563-92EB-09EFF7192536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Оформление параллельного списка – </a:t>
          </a:r>
          <a:r>
            <a:rPr lang="en-US" dirty="0" smtClean="0"/>
            <a:t>References</a:t>
          </a:r>
          <a:r>
            <a:rPr lang="ru-RU" dirty="0" smtClean="0"/>
            <a:t> – транслитерированного или по международным стандартам 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5B36F-561B-4A95-98F4-21F6B891ED44}" type="presOf" srcId="{F362AC0D-C088-4BE1-AA33-73103005F3B1}" destId="{966361D5-EE5F-446F-AE8C-647EFA648972}" srcOrd="0" destOrd="0" presId="urn:microsoft.com/office/officeart/2005/8/layout/vList2"/>
    <dgm:cxn modelId="{B3B95EEF-1939-43BB-91FF-B5B1C81C63DA}" type="presOf" srcId="{299DB0B8-EBA4-418D-BC0E-173E5092BC4B}" destId="{C4C56C6B-57A1-4C34-A1D6-9779EB4D70B8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299BDE9E-533C-4A64-AB25-04D14D6A6DE4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Мировые стили (стандарты) оформления ссылок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7BA35C-6D78-48C2-9FB9-58ADFE054411}" type="presOf" srcId="{299DB0B8-EBA4-418D-BC0E-173E5092BC4B}" destId="{C4C56C6B-57A1-4C34-A1D6-9779EB4D70B8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595AAA25-5D16-4E49-9CBA-4A5EBD5F3805}" type="presOf" srcId="{F362AC0D-C088-4BE1-AA33-73103005F3B1}" destId="{966361D5-EE5F-446F-AE8C-647EFA648972}" srcOrd="0" destOrd="0" presId="urn:microsoft.com/office/officeart/2005/8/layout/vList2"/>
    <dgm:cxn modelId="{9F63D367-1E0A-47E3-B1F0-14256CDD2169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Мировые стили (стандарты) оформления ссылок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16FFE-D974-49A3-AAA1-93477A34AF07}" type="presOf" srcId="{F362AC0D-C088-4BE1-AA33-73103005F3B1}" destId="{966361D5-EE5F-446F-AE8C-647EFA648972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619C75F9-015F-4A52-B7C4-9967563CCD70}" type="presOf" srcId="{299DB0B8-EBA4-418D-BC0E-173E5092BC4B}" destId="{C4C56C6B-57A1-4C34-A1D6-9779EB4D70B8}" srcOrd="0" destOrd="0" presId="urn:microsoft.com/office/officeart/2005/8/layout/vList2"/>
    <dgm:cxn modelId="{6B6B74F9-D89A-4610-B7B4-D7C5EFBF3044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Мировые стили (стандарты) оформления ссылок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B144C-89B2-4ECC-BD84-008FB8A8FE38}" type="presOf" srcId="{299DB0B8-EBA4-418D-BC0E-173E5092BC4B}" destId="{C4C56C6B-57A1-4C34-A1D6-9779EB4D70B8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D024346A-FF82-4056-91C9-C3508CBF65B2}" type="presOf" srcId="{F362AC0D-C088-4BE1-AA33-73103005F3B1}" destId="{966361D5-EE5F-446F-AE8C-647EFA648972}" srcOrd="0" destOrd="0" presId="urn:microsoft.com/office/officeart/2005/8/layout/vList2"/>
    <dgm:cxn modelId="{1FE3B536-815C-4DD6-BE42-B4C7D96F2A64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Ссылка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4C853CA-74DC-473F-BD24-3CCFA36B0A4E}">
      <dgm:prSet custT="1"/>
      <dgm:spPr/>
      <dgm:t>
        <a:bodyPr/>
        <a:lstStyle/>
        <a:p>
          <a:endParaRPr lang="ru-RU" sz="3600" dirty="0">
            <a:solidFill>
              <a:schemeClr val="bg1"/>
            </a:solidFill>
          </a:endParaRPr>
        </a:p>
      </dgm:t>
    </dgm:pt>
    <dgm:pt modelId="{5E388191-938A-45FA-8BB6-353371F417E9}" type="parTrans" cxnId="{2A680724-436E-4E6E-8470-FA2764674347}">
      <dgm:prSet/>
      <dgm:spPr/>
      <dgm:t>
        <a:bodyPr/>
        <a:lstStyle/>
        <a:p>
          <a:endParaRPr lang="ru-RU"/>
        </a:p>
      </dgm:t>
    </dgm:pt>
    <dgm:pt modelId="{E703B481-0A47-4F04-90A8-D2D05ECDB42B}" type="sibTrans" cxnId="{2A680724-436E-4E6E-8470-FA2764674347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2" custLinFactNeighborX="1001" custLinFactNeighborY="-52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29F-4EA3-459D-BE59-69D1834FCB73}" type="pres">
      <dgm:prSet presAssocID="{DDB750B7-538D-4960-8505-2D4E4F095CCC}" presName="spacer" presStyleCnt="0"/>
      <dgm:spPr/>
    </dgm:pt>
    <dgm:pt modelId="{5C55EDC4-9D7C-469B-83B9-2324E22F9187}" type="pres">
      <dgm:prSet presAssocID="{94C853CA-74DC-473F-BD24-3CCFA36B0A4E}" presName="parentText" presStyleLbl="node1" presStyleIdx="1" presStyleCnt="2" custScaleY="306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550D0-18EB-425C-BACF-7403452B5735}" type="presOf" srcId="{299DB0B8-EBA4-418D-BC0E-173E5092BC4B}" destId="{C4C56C6B-57A1-4C34-A1D6-9779EB4D70B8}" srcOrd="0" destOrd="0" presId="urn:microsoft.com/office/officeart/2005/8/layout/vList2"/>
    <dgm:cxn modelId="{9ACB33B8-F5F3-427A-9F1C-FBC08D602C42}" type="presOf" srcId="{94C853CA-74DC-473F-BD24-3CCFA36B0A4E}" destId="{5C55EDC4-9D7C-469B-83B9-2324E22F9187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E74A66C6-9CAC-4DBE-8A45-42F05D89AC43}" type="presOf" srcId="{F362AC0D-C088-4BE1-AA33-73103005F3B1}" destId="{966361D5-EE5F-446F-AE8C-647EFA648972}" srcOrd="0" destOrd="0" presId="urn:microsoft.com/office/officeart/2005/8/layout/vList2"/>
    <dgm:cxn modelId="{2A680724-436E-4E6E-8470-FA2764674347}" srcId="{F362AC0D-C088-4BE1-AA33-73103005F3B1}" destId="{94C853CA-74DC-473F-BD24-3CCFA36B0A4E}" srcOrd="1" destOrd="0" parTransId="{5E388191-938A-45FA-8BB6-353371F417E9}" sibTransId="{E703B481-0A47-4F04-90A8-D2D05ECDB42B}"/>
    <dgm:cxn modelId="{8BD22F03-5EE6-434A-9D8D-4B09677E111F}" type="presParOf" srcId="{966361D5-EE5F-446F-AE8C-647EFA648972}" destId="{C4C56C6B-57A1-4C34-A1D6-9779EB4D70B8}" srcOrd="0" destOrd="0" presId="urn:microsoft.com/office/officeart/2005/8/layout/vList2"/>
    <dgm:cxn modelId="{0F54E6BC-ACE5-4A47-943D-57E0B5E878E4}" type="presParOf" srcId="{966361D5-EE5F-446F-AE8C-647EFA648972}" destId="{7A1AA29F-4EA3-459D-BE59-69D1834FCB73}" srcOrd="1" destOrd="0" presId="urn:microsoft.com/office/officeart/2005/8/layout/vList2"/>
    <dgm:cxn modelId="{D03A04F4-6E55-4144-8135-83562B639D04}" type="presParOf" srcId="{966361D5-EE5F-446F-AE8C-647EFA648972}" destId="{5C55EDC4-9D7C-469B-83B9-2324E22F918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Мировые стили (стандарты) оформления ссылок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B24931-7684-493B-9BCB-FD35792ED330}" type="presOf" srcId="{299DB0B8-EBA4-418D-BC0E-173E5092BC4B}" destId="{C4C56C6B-57A1-4C34-A1D6-9779EB4D70B8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53CE8570-0299-4259-87F9-E6DF5D59FD1E}" type="presOf" srcId="{F362AC0D-C088-4BE1-AA33-73103005F3B1}" destId="{966361D5-EE5F-446F-AE8C-647EFA648972}" srcOrd="0" destOrd="0" presId="urn:microsoft.com/office/officeart/2005/8/layout/vList2"/>
    <dgm:cxn modelId="{E6E7B68B-DDD1-4CB9-A2B8-9D5FFA3BB9B4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Мировые стили (стандарты) оформления ссылок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A1202-A3C8-426E-9E70-BEDFDA24AE57}" type="presOf" srcId="{299DB0B8-EBA4-418D-BC0E-173E5092BC4B}" destId="{C4C56C6B-57A1-4C34-A1D6-9779EB4D70B8}" srcOrd="0" destOrd="0" presId="urn:microsoft.com/office/officeart/2005/8/layout/vList2"/>
    <dgm:cxn modelId="{A31E21EA-E874-47A5-965D-0EC2181BA89A}" type="presOf" srcId="{F362AC0D-C088-4BE1-AA33-73103005F3B1}" destId="{966361D5-EE5F-446F-AE8C-647EFA648972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E5B581A7-6AE1-4357-9890-167CE9AC8AE1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r>
            <a:rPr lang="ru-RU" dirty="0" smtClean="0"/>
            <a:t>Мировые стили (стандарты) оформления ссылок</a:t>
          </a:r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1" custLinFactNeighborX="-838" custLinFactNeighborY="-22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BB6E5-09D3-462C-AD3E-E6C013BF40DE}" type="presOf" srcId="{F362AC0D-C088-4BE1-AA33-73103005F3B1}" destId="{966361D5-EE5F-446F-AE8C-647EFA648972}" srcOrd="0" destOrd="0" presId="urn:microsoft.com/office/officeart/2005/8/layout/vList2"/>
    <dgm:cxn modelId="{D98AC812-21D0-4F89-A59F-B0F172650F9B}" type="presOf" srcId="{299DB0B8-EBA4-418D-BC0E-173E5092BC4B}" destId="{C4C56C6B-57A1-4C34-A1D6-9779EB4D70B8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19632AD2-C759-4746-9235-A75E7FCE8EDF}" type="presParOf" srcId="{966361D5-EE5F-446F-AE8C-647EFA648972}" destId="{C4C56C6B-57A1-4C34-A1D6-9779EB4D7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 custT="1"/>
      <dgm:spPr/>
      <dgm:t>
        <a:bodyPr/>
        <a:lstStyle/>
        <a:p>
          <a:pPr rtl="0"/>
          <a:r>
            <a:rPr lang="ru-RU" sz="6000" dirty="0" smtClean="0"/>
            <a:t>Ссылка</a:t>
          </a:r>
          <a:endParaRPr lang="ru-RU" sz="4800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222CA467-774E-49C0-8969-378A4D559F8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bg1"/>
              </a:solidFill>
            </a:rPr>
            <a:t>Меньше информации о публикации (документе)</a:t>
          </a:r>
          <a:endParaRPr lang="en-US" dirty="0" smtClean="0">
            <a:solidFill>
              <a:schemeClr val="bg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bg1"/>
              </a:solidFill>
            </a:rPr>
            <a:t>Минимум знаков</a:t>
          </a:r>
        </a:p>
        <a:p>
          <a:pPr marL="0" marR="0" lvl="0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bg1"/>
              </a:solidFill>
            </a:rPr>
            <a:t>Обычно, указание на цитируемый фрагмент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>
            <a:solidFill>
              <a:schemeClr val="bg1"/>
            </a:solidFill>
          </a:endParaRPr>
        </a:p>
      </dgm:t>
    </dgm:pt>
    <dgm:pt modelId="{582F5E3D-C4E0-4C2C-A837-ABF971AFC355}" type="parTrans" cxnId="{B14AB9AA-6E51-435F-B859-04B4E328C186}">
      <dgm:prSet/>
      <dgm:spPr/>
      <dgm:t>
        <a:bodyPr/>
        <a:lstStyle/>
        <a:p>
          <a:endParaRPr lang="ru-RU"/>
        </a:p>
      </dgm:t>
    </dgm:pt>
    <dgm:pt modelId="{B9C3D952-8335-4EDA-89E6-C9E559770032}" type="sibTrans" cxnId="{B14AB9AA-6E51-435F-B859-04B4E328C186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2" custScaleY="31796" custLinFactNeighborX="1001" custLinFactNeighborY="-52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29F-4EA3-459D-BE59-69D1834FCB73}" type="pres">
      <dgm:prSet presAssocID="{DDB750B7-538D-4960-8505-2D4E4F095CCC}" presName="spacer" presStyleCnt="0"/>
      <dgm:spPr/>
    </dgm:pt>
    <dgm:pt modelId="{64FCD30C-CF47-4BC5-BE5D-519271826776}" type="pres">
      <dgm:prSet presAssocID="{222CA467-774E-49C0-8969-378A4D559F8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FDABD-4604-465E-961D-7302833ABE88}" type="presOf" srcId="{F362AC0D-C088-4BE1-AA33-73103005F3B1}" destId="{966361D5-EE5F-446F-AE8C-647EFA648972}" srcOrd="0" destOrd="0" presId="urn:microsoft.com/office/officeart/2005/8/layout/vList2"/>
    <dgm:cxn modelId="{B14AB9AA-6E51-435F-B859-04B4E328C186}" srcId="{F362AC0D-C088-4BE1-AA33-73103005F3B1}" destId="{222CA467-774E-49C0-8969-378A4D559F84}" srcOrd="1" destOrd="0" parTransId="{582F5E3D-C4E0-4C2C-A837-ABF971AFC355}" sibTransId="{B9C3D952-8335-4EDA-89E6-C9E559770032}"/>
    <dgm:cxn modelId="{E16ACBD9-3D50-4937-A38B-47E0D0425E43}" type="presOf" srcId="{222CA467-774E-49C0-8969-378A4D559F84}" destId="{64FCD30C-CF47-4BC5-BE5D-519271826776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FBB46695-A821-4AF6-BEC3-18CE48FD7655}" type="presOf" srcId="{299DB0B8-EBA4-418D-BC0E-173E5092BC4B}" destId="{C4C56C6B-57A1-4C34-A1D6-9779EB4D70B8}" srcOrd="0" destOrd="0" presId="urn:microsoft.com/office/officeart/2005/8/layout/vList2"/>
    <dgm:cxn modelId="{11EE0EFE-69D9-4BE2-81FE-A7305A7FE7CF}" type="presParOf" srcId="{966361D5-EE5F-446F-AE8C-647EFA648972}" destId="{C4C56C6B-57A1-4C34-A1D6-9779EB4D70B8}" srcOrd="0" destOrd="0" presId="urn:microsoft.com/office/officeart/2005/8/layout/vList2"/>
    <dgm:cxn modelId="{DFEE193A-BE74-4B10-90CB-26AC9799625A}" type="presParOf" srcId="{966361D5-EE5F-446F-AE8C-647EFA648972}" destId="{7A1AA29F-4EA3-459D-BE59-69D1834FCB73}" srcOrd="1" destOrd="0" presId="urn:microsoft.com/office/officeart/2005/8/layout/vList2"/>
    <dgm:cxn modelId="{5515AC3E-B4A0-4F71-ABFD-948149080804}" type="presParOf" srcId="{966361D5-EE5F-446F-AE8C-647EFA648972}" destId="{64FCD30C-CF47-4BC5-BE5D-5192718267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 custT="1"/>
      <dgm:spPr/>
      <dgm:t>
        <a:bodyPr/>
        <a:lstStyle/>
        <a:p>
          <a:pPr rtl="0"/>
          <a:r>
            <a:rPr lang="ru-RU" sz="6000" dirty="0" smtClean="0"/>
            <a:t>Ссылка</a:t>
          </a:r>
          <a:endParaRPr lang="ru-RU" sz="4800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222CA467-774E-49C0-8969-378A4D559F8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bg1"/>
              </a:solidFill>
            </a:rPr>
            <a:t>Где используется:</a:t>
          </a:r>
          <a:endParaRPr lang="en-US" dirty="0" smtClean="0">
            <a:solidFill>
              <a:schemeClr val="bg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bg1"/>
              </a:solidFill>
            </a:rPr>
            <a:t>В тексте исследования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bg1"/>
              </a:solidFill>
            </a:rPr>
            <a:t>В </a:t>
          </a:r>
          <a:r>
            <a:rPr lang="ru-RU" dirty="0" err="1" smtClean="0">
              <a:solidFill>
                <a:schemeClr val="bg1"/>
              </a:solidFill>
            </a:rPr>
            <a:t>затекстовом</a:t>
          </a:r>
          <a:r>
            <a:rPr lang="ru-RU" dirty="0" smtClean="0">
              <a:solidFill>
                <a:schemeClr val="bg1"/>
              </a:solidFill>
            </a:rPr>
            <a:t> списке цитирований</a:t>
          </a:r>
        </a:p>
      </dgm:t>
    </dgm:pt>
    <dgm:pt modelId="{582F5E3D-C4E0-4C2C-A837-ABF971AFC355}" type="parTrans" cxnId="{B14AB9AA-6E51-435F-B859-04B4E328C186}">
      <dgm:prSet/>
      <dgm:spPr/>
      <dgm:t>
        <a:bodyPr/>
        <a:lstStyle/>
        <a:p>
          <a:endParaRPr lang="ru-RU"/>
        </a:p>
      </dgm:t>
    </dgm:pt>
    <dgm:pt modelId="{B9C3D952-8335-4EDA-89E6-C9E559770032}" type="sibTrans" cxnId="{B14AB9AA-6E51-435F-B859-04B4E328C186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56C6B-57A1-4C34-A1D6-9779EB4D70B8}" type="pres">
      <dgm:prSet presAssocID="{299DB0B8-EBA4-418D-BC0E-173E5092BC4B}" presName="parentText" presStyleLbl="node1" presStyleIdx="0" presStyleCnt="2" custScaleY="31796" custLinFactNeighborX="1001" custLinFactNeighborY="-52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29F-4EA3-459D-BE59-69D1834FCB73}" type="pres">
      <dgm:prSet presAssocID="{DDB750B7-538D-4960-8505-2D4E4F095CCC}" presName="spacer" presStyleCnt="0"/>
      <dgm:spPr/>
    </dgm:pt>
    <dgm:pt modelId="{64FCD30C-CF47-4BC5-BE5D-519271826776}" type="pres">
      <dgm:prSet presAssocID="{222CA467-774E-49C0-8969-378A4D559F8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4557B-C777-433A-8BCC-6605A683B703}" type="presOf" srcId="{299DB0B8-EBA4-418D-BC0E-173E5092BC4B}" destId="{C4C56C6B-57A1-4C34-A1D6-9779EB4D70B8}" srcOrd="0" destOrd="0" presId="urn:microsoft.com/office/officeart/2005/8/layout/vList2"/>
    <dgm:cxn modelId="{54EFF1D4-6695-4216-B464-0CF55A4F686D}" type="presOf" srcId="{222CA467-774E-49C0-8969-378A4D559F84}" destId="{64FCD30C-CF47-4BC5-BE5D-519271826776}" srcOrd="0" destOrd="0" presId="urn:microsoft.com/office/officeart/2005/8/layout/vList2"/>
    <dgm:cxn modelId="{B14AB9AA-6E51-435F-B859-04B4E328C186}" srcId="{F362AC0D-C088-4BE1-AA33-73103005F3B1}" destId="{222CA467-774E-49C0-8969-378A4D559F84}" srcOrd="1" destOrd="0" parTransId="{582F5E3D-C4E0-4C2C-A837-ABF971AFC355}" sibTransId="{B9C3D952-8335-4EDA-89E6-C9E559770032}"/>
    <dgm:cxn modelId="{1AA3B6DA-F523-4CB9-A856-CB40F3722F1A}" type="presOf" srcId="{F362AC0D-C088-4BE1-AA33-73103005F3B1}" destId="{966361D5-EE5F-446F-AE8C-647EFA648972}" srcOrd="0" destOrd="0" presId="urn:microsoft.com/office/officeart/2005/8/layout/vList2"/>
    <dgm:cxn modelId="{6FA8A3C2-65EB-457C-84FC-6FD2952C0F09}" srcId="{F362AC0D-C088-4BE1-AA33-73103005F3B1}" destId="{299DB0B8-EBA4-418D-BC0E-173E5092BC4B}" srcOrd="0" destOrd="0" parTransId="{D4B43C3E-095C-4883-9AA2-BC03370A6647}" sibTransId="{DDB750B7-538D-4960-8505-2D4E4F095CCC}"/>
    <dgm:cxn modelId="{0F303AD1-050D-4971-A206-6481D6E73BB8}" type="presParOf" srcId="{966361D5-EE5F-446F-AE8C-647EFA648972}" destId="{C4C56C6B-57A1-4C34-A1D6-9779EB4D70B8}" srcOrd="0" destOrd="0" presId="urn:microsoft.com/office/officeart/2005/8/layout/vList2"/>
    <dgm:cxn modelId="{5BB0B39C-E6D4-4D7A-9D8F-CD84E0296397}" type="presParOf" srcId="{966361D5-EE5F-446F-AE8C-647EFA648972}" destId="{7A1AA29F-4EA3-459D-BE59-69D1834FCB73}" srcOrd="1" destOrd="0" presId="urn:microsoft.com/office/officeart/2005/8/layout/vList2"/>
    <dgm:cxn modelId="{4C7A462D-2EC7-42CF-8971-A68F1A0F3BFE}" type="presParOf" srcId="{966361D5-EE5F-446F-AE8C-647EFA648972}" destId="{64FCD30C-CF47-4BC5-BE5D-5192718267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62AC0D-C088-4BE1-AA33-73103005F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DB0B8-EBA4-418D-BC0E-173E5092BC4B}">
      <dgm:prSet/>
      <dgm:spPr/>
      <dgm:t>
        <a:bodyPr/>
        <a:lstStyle/>
        <a:p>
          <a:pPr rtl="0"/>
          <a:endParaRPr lang="ru-RU" dirty="0"/>
        </a:p>
      </dgm:t>
    </dgm:pt>
    <dgm:pt modelId="{D4B43C3E-095C-4883-9AA2-BC03370A6647}" type="parTrans" cxnId="{6FA8A3C2-65EB-457C-84FC-6FD2952C0F09}">
      <dgm:prSet/>
      <dgm:spPr/>
      <dgm:t>
        <a:bodyPr/>
        <a:lstStyle/>
        <a:p>
          <a:endParaRPr lang="ru-RU"/>
        </a:p>
      </dgm:t>
    </dgm:pt>
    <dgm:pt modelId="{DDB750B7-538D-4960-8505-2D4E4F095CCC}" type="sibTrans" cxnId="{6FA8A3C2-65EB-457C-84FC-6FD2952C0F09}">
      <dgm:prSet/>
      <dgm:spPr/>
      <dgm:t>
        <a:bodyPr/>
        <a:lstStyle/>
        <a:p>
          <a:endParaRPr lang="ru-RU"/>
        </a:p>
      </dgm:t>
    </dgm:pt>
    <dgm:pt modelId="{2386BDB5-726F-4486-A733-4ADBF0E262A5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ГОСТ Р 7.0.5-2008</a:t>
          </a:r>
          <a:b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</a:b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БИБЛИОГРАФИЧЕСКАЯ ССЫЛКА</a:t>
          </a:r>
          <a:endParaRPr lang="ru-RU" dirty="0"/>
        </a:p>
      </dgm:t>
    </dgm:pt>
    <dgm:pt modelId="{DEF71BD2-5592-4B9F-9A95-51C20EB48DD8}" type="parTrans" cxnId="{ADA64922-9B7E-4A88-8E09-0CB6FBE83344}">
      <dgm:prSet/>
      <dgm:spPr/>
      <dgm:t>
        <a:bodyPr/>
        <a:lstStyle/>
        <a:p>
          <a:endParaRPr lang="ru-RU"/>
        </a:p>
      </dgm:t>
    </dgm:pt>
    <dgm:pt modelId="{B63DC2FE-308A-4A5D-9EC4-F03591F41772}" type="sibTrans" cxnId="{ADA64922-9B7E-4A88-8E09-0CB6FBE83344}">
      <dgm:prSet/>
      <dgm:spPr/>
      <dgm:t>
        <a:bodyPr/>
        <a:lstStyle/>
        <a:p>
          <a:endParaRPr lang="ru-RU"/>
        </a:p>
      </dgm:t>
    </dgm:pt>
    <dgm:pt modelId="{EA70A0EE-6281-4EC8-A219-331306B3BE60}">
      <dgm:prSet custT="1"/>
      <dgm:spPr/>
      <dgm:t>
        <a:bodyPr/>
        <a:lstStyle/>
        <a:p>
          <a:pPr algn="ctr"/>
          <a:r>
            <a:rPr lang="ru-RU" sz="5400" b="1" dirty="0" smtClean="0">
              <a:solidFill>
                <a:srgbClr val="C00000"/>
              </a:solidFill>
            </a:rPr>
            <a:t>НО!</a:t>
          </a:r>
          <a:endParaRPr lang="ru-RU" sz="5400" b="1" dirty="0">
            <a:solidFill>
              <a:srgbClr val="C00000"/>
            </a:solidFill>
          </a:endParaRPr>
        </a:p>
      </dgm:t>
    </dgm:pt>
    <dgm:pt modelId="{817A9BFE-0415-4607-BE7F-12E852CEF7CA}" type="parTrans" cxnId="{870598B3-A787-44C0-962C-2AD32287906C}">
      <dgm:prSet/>
      <dgm:spPr/>
      <dgm:t>
        <a:bodyPr/>
        <a:lstStyle/>
        <a:p>
          <a:endParaRPr lang="ru-RU"/>
        </a:p>
      </dgm:t>
    </dgm:pt>
    <dgm:pt modelId="{2D3BE19B-5D01-4265-9A82-DB327489FA05}" type="sibTrans" cxnId="{870598B3-A787-44C0-962C-2AD32287906C}">
      <dgm:prSet/>
      <dgm:spPr/>
      <dgm:t>
        <a:bodyPr/>
        <a:lstStyle/>
        <a:p>
          <a:endParaRPr lang="ru-RU"/>
        </a:p>
      </dgm:t>
    </dgm:pt>
    <dgm:pt modelId="{A49D1DDE-DA67-4AB1-941A-99298A50E38B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Требования журнала, сборника...</a:t>
          </a:r>
          <a:endParaRPr lang="ru-RU" b="1" dirty="0">
            <a:solidFill>
              <a:srgbClr val="C00000"/>
            </a:solidFill>
          </a:endParaRPr>
        </a:p>
      </dgm:t>
    </dgm:pt>
    <dgm:pt modelId="{BF4E5B44-7926-45EC-A370-7351F6D098E6}" type="parTrans" cxnId="{A63A16B0-8A38-4DD5-B1D9-622A687529C8}">
      <dgm:prSet/>
      <dgm:spPr/>
      <dgm:t>
        <a:bodyPr/>
        <a:lstStyle/>
        <a:p>
          <a:endParaRPr lang="ru-RU"/>
        </a:p>
      </dgm:t>
    </dgm:pt>
    <dgm:pt modelId="{13F9B746-C38E-42FD-81FB-89B03ADA20FA}" type="sibTrans" cxnId="{A63A16B0-8A38-4DD5-B1D9-622A687529C8}">
      <dgm:prSet/>
      <dgm:spPr/>
      <dgm:t>
        <a:bodyPr/>
        <a:lstStyle/>
        <a:p>
          <a:endParaRPr lang="ru-RU"/>
        </a:p>
      </dgm:t>
    </dgm:pt>
    <dgm:pt modelId="{966361D5-EE5F-446F-AE8C-647EFA648972}" type="pres">
      <dgm:prSet presAssocID="{F362AC0D-C088-4BE1-AA33-73103005F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41411-1519-4532-87D2-09728AAEAE07}" type="pres">
      <dgm:prSet presAssocID="{EA70A0EE-6281-4EC8-A219-331306B3BE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8FD86-A8FA-4BC6-A485-9A57371E8764}" type="pres">
      <dgm:prSet presAssocID="{2D3BE19B-5D01-4265-9A82-DB327489FA05}" presName="spacer" presStyleCnt="0"/>
      <dgm:spPr/>
    </dgm:pt>
    <dgm:pt modelId="{06510F0E-5492-4190-A68C-2F5EF58E7794}" type="pres">
      <dgm:prSet presAssocID="{A49D1DDE-DA67-4AB1-941A-99298A50E3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16D86-D904-42F9-BA75-3849FD29A2A2}" type="pres">
      <dgm:prSet presAssocID="{13F9B746-C38E-42FD-81FB-89B03ADA20FA}" presName="spacer" presStyleCnt="0"/>
      <dgm:spPr/>
    </dgm:pt>
    <dgm:pt modelId="{C4C56C6B-57A1-4C34-A1D6-9779EB4D70B8}" type="pres">
      <dgm:prSet presAssocID="{299DB0B8-EBA4-418D-BC0E-173E5092BC4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29F-4EA3-459D-BE59-69D1834FCB73}" type="pres">
      <dgm:prSet presAssocID="{DDB750B7-538D-4960-8505-2D4E4F095CCC}" presName="spacer" presStyleCnt="0"/>
      <dgm:spPr/>
    </dgm:pt>
    <dgm:pt modelId="{FAD35CE0-73A6-442F-AB82-A5FC5378310D}" type="pres">
      <dgm:prSet presAssocID="{2386BDB5-726F-4486-A733-4ADBF0E262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A64922-9B7E-4A88-8E09-0CB6FBE83344}" srcId="{F362AC0D-C088-4BE1-AA33-73103005F3B1}" destId="{2386BDB5-726F-4486-A733-4ADBF0E262A5}" srcOrd="3" destOrd="0" parTransId="{DEF71BD2-5592-4B9F-9A95-51C20EB48DD8}" sibTransId="{B63DC2FE-308A-4A5D-9EC4-F03591F41772}"/>
    <dgm:cxn modelId="{870598B3-A787-44C0-962C-2AD32287906C}" srcId="{F362AC0D-C088-4BE1-AA33-73103005F3B1}" destId="{EA70A0EE-6281-4EC8-A219-331306B3BE60}" srcOrd="0" destOrd="0" parTransId="{817A9BFE-0415-4607-BE7F-12E852CEF7CA}" sibTransId="{2D3BE19B-5D01-4265-9A82-DB327489FA05}"/>
    <dgm:cxn modelId="{255C717C-E8AB-4613-ADAA-3668B5928521}" type="presOf" srcId="{2386BDB5-726F-4486-A733-4ADBF0E262A5}" destId="{FAD35CE0-73A6-442F-AB82-A5FC5378310D}" srcOrd="0" destOrd="0" presId="urn:microsoft.com/office/officeart/2005/8/layout/vList2"/>
    <dgm:cxn modelId="{01B7B750-4C81-4B19-AE6A-AE426EAD3F54}" type="presOf" srcId="{EA70A0EE-6281-4EC8-A219-331306B3BE60}" destId="{52241411-1519-4532-87D2-09728AAEAE07}" srcOrd="0" destOrd="0" presId="urn:microsoft.com/office/officeart/2005/8/layout/vList2"/>
    <dgm:cxn modelId="{A63A16B0-8A38-4DD5-B1D9-622A687529C8}" srcId="{F362AC0D-C088-4BE1-AA33-73103005F3B1}" destId="{A49D1DDE-DA67-4AB1-941A-99298A50E38B}" srcOrd="1" destOrd="0" parTransId="{BF4E5B44-7926-45EC-A370-7351F6D098E6}" sibTransId="{13F9B746-C38E-42FD-81FB-89B03ADA20FA}"/>
    <dgm:cxn modelId="{459D8947-2A95-4FA7-944D-DB532C30E8CA}" type="presOf" srcId="{A49D1DDE-DA67-4AB1-941A-99298A50E38B}" destId="{06510F0E-5492-4190-A68C-2F5EF58E7794}" srcOrd="0" destOrd="0" presId="urn:microsoft.com/office/officeart/2005/8/layout/vList2"/>
    <dgm:cxn modelId="{C03B3447-79AF-4E06-8C48-952E62554602}" type="presOf" srcId="{299DB0B8-EBA4-418D-BC0E-173E5092BC4B}" destId="{C4C56C6B-57A1-4C34-A1D6-9779EB4D70B8}" srcOrd="0" destOrd="0" presId="urn:microsoft.com/office/officeart/2005/8/layout/vList2"/>
    <dgm:cxn modelId="{A4594D63-0A2B-4D7E-AB4E-196AC4E940C4}" type="presOf" srcId="{F362AC0D-C088-4BE1-AA33-73103005F3B1}" destId="{966361D5-EE5F-446F-AE8C-647EFA648972}" srcOrd="0" destOrd="0" presId="urn:microsoft.com/office/officeart/2005/8/layout/vList2"/>
    <dgm:cxn modelId="{6FA8A3C2-65EB-457C-84FC-6FD2952C0F09}" srcId="{F362AC0D-C088-4BE1-AA33-73103005F3B1}" destId="{299DB0B8-EBA4-418D-BC0E-173E5092BC4B}" srcOrd="2" destOrd="0" parTransId="{D4B43C3E-095C-4883-9AA2-BC03370A6647}" sibTransId="{DDB750B7-538D-4960-8505-2D4E4F095CCC}"/>
    <dgm:cxn modelId="{A307C118-EBDD-4EF2-A0D1-B4BB9601F8E3}" type="presParOf" srcId="{966361D5-EE5F-446F-AE8C-647EFA648972}" destId="{52241411-1519-4532-87D2-09728AAEAE07}" srcOrd="0" destOrd="0" presId="urn:microsoft.com/office/officeart/2005/8/layout/vList2"/>
    <dgm:cxn modelId="{EB108B10-1152-4645-8BBD-8962710CD9A9}" type="presParOf" srcId="{966361D5-EE5F-446F-AE8C-647EFA648972}" destId="{0E68FD86-A8FA-4BC6-A485-9A57371E8764}" srcOrd="1" destOrd="0" presId="urn:microsoft.com/office/officeart/2005/8/layout/vList2"/>
    <dgm:cxn modelId="{ADB1A71E-0033-4A7F-AF64-A699FDD82CFD}" type="presParOf" srcId="{966361D5-EE5F-446F-AE8C-647EFA648972}" destId="{06510F0E-5492-4190-A68C-2F5EF58E7794}" srcOrd="2" destOrd="0" presId="urn:microsoft.com/office/officeart/2005/8/layout/vList2"/>
    <dgm:cxn modelId="{C309B67D-DBD9-48FC-A60D-AF29DCD4DE02}" type="presParOf" srcId="{966361D5-EE5F-446F-AE8C-647EFA648972}" destId="{1B116D86-D904-42F9-BA75-3849FD29A2A2}" srcOrd="3" destOrd="0" presId="urn:microsoft.com/office/officeart/2005/8/layout/vList2"/>
    <dgm:cxn modelId="{E2B5D268-FD54-4C17-8309-58BA8528757F}" type="presParOf" srcId="{966361D5-EE5F-446F-AE8C-647EFA648972}" destId="{C4C56C6B-57A1-4C34-A1D6-9779EB4D70B8}" srcOrd="4" destOrd="0" presId="urn:microsoft.com/office/officeart/2005/8/layout/vList2"/>
    <dgm:cxn modelId="{DFD672EA-6787-4B92-8D1F-4113D71A657F}" type="presParOf" srcId="{966361D5-EE5F-446F-AE8C-647EFA648972}" destId="{7A1AA29F-4EA3-459D-BE59-69D1834FCB73}" srcOrd="5" destOrd="0" presId="urn:microsoft.com/office/officeart/2005/8/layout/vList2"/>
    <dgm:cxn modelId="{39361407-1CA8-4767-A43D-1C4CC27167E4}" type="presParOf" srcId="{966361D5-EE5F-446F-AE8C-647EFA648972}" destId="{FAD35CE0-73A6-442F-AB82-A5FC537831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90DEC7-DDB6-49DC-8197-98D9F9BF4AC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E7F82A-E61A-48BD-9916-A4F1C0CC884A}">
      <dgm:prSet/>
      <dgm:spPr/>
      <dgm:t>
        <a:bodyPr/>
        <a:lstStyle/>
        <a:p>
          <a:pPr rtl="0"/>
          <a:r>
            <a:rPr lang="ru-RU" b="1" smtClean="0"/>
            <a:t>ВИДЫ БИБЛИОГРАФИЧЕСКИХ ССЫЛОК</a:t>
          </a:r>
          <a:endParaRPr lang="ru-RU"/>
        </a:p>
      </dgm:t>
    </dgm:pt>
    <dgm:pt modelId="{534E95E3-0831-450E-B934-FE28F8733F37}" type="parTrans" cxnId="{26D902CB-3F6F-4062-A57B-93CFAEB58850}">
      <dgm:prSet/>
      <dgm:spPr/>
      <dgm:t>
        <a:bodyPr/>
        <a:lstStyle/>
        <a:p>
          <a:endParaRPr lang="ru-RU"/>
        </a:p>
      </dgm:t>
    </dgm:pt>
    <dgm:pt modelId="{4BE65ACC-4EA0-44A6-AD98-45E1D935917C}" type="sibTrans" cxnId="{26D902CB-3F6F-4062-A57B-93CFAEB58850}">
      <dgm:prSet/>
      <dgm:spPr/>
      <dgm:t>
        <a:bodyPr/>
        <a:lstStyle/>
        <a:p>
          <a:endParaRPr lang="ru-RU"/>
        </a:p>
      </dgm:t>
    </dgm:pt>
    <dgm:pt modelId="{07993472-DC34-4997-AF4F-D54C4EFB3183}" type="pres">
      <dgm:prSet presAssocID="{E190DEC7-DDB6-49DC-8197-98D9F9BF4A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45FD0-3F09-43E1-9465-4D19AB42491B}" type="pres">
      <dgm:prSet presAssocID="{07E7F82A-E61A-48BD-9916-A4F1C0CC884A}" presName="circle1" presStyleLbl="node1" presStyleIdx="0" presStyleCnt="1"/>
      <dgm:spPr/>
    </dgm:pt>
    <dgm:pt modelId="{CB7ECA90-482F-4A6B-A338-0F4FFD17E367}" type="pres">
      <dgm:prSet presAssocID="{07E7F82A-E61A-48BD-9916-A4F1C0CC884A}" presName="space" presStyleCnt="0"/>
      <dgm:spPr/>
    </dgm:pt>
    <dgm:pt modelId="{390D6C6C-4F32-4757-A59C-AF5CB00270CB}" type="pres">
      <dgm:prSet presAssocID="{07E7F82A-E61A-48BD-9916-A4F1C0CC884A}" presName="rect1" presStyleLbl="alignAcc1" presStyleIdx="0" presStyleCnt="1"/>
      <dgm:spPr/>
      <dgm:t>
        <a:bodyPr/>
        <a:lstStyle/>
        <a:p>
          <a:endParaRPr lang="ru-RU"/>
        </a:p>
      </dgm:t>
    </dgm:pt>
    <dgm:pt modelId="{C693F7D0-CCD0-44FE-B33B-08B55588B08D}" type="pres">
      <dgm:prSet presAssocID="{07E7F82A-E61A-48BD-9916-A4F1C0CC884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8878A-C365-4D52-8A5B-4FF4897EECCB}" type="presOf" srcId="{07E7F82A-E61A-48BD-9916-A4F1C0CC884A}" destId="{C693F7D0-CCD0-44FE-B33B-08B55588B08D}" srcOrd="1" destOrd="0" presId="urn:microsoft.com/office/officeart/2005/8/layout/target3"/>
    <dgm:cxn modelId="{AEB3D00A-460A-4287-9D7C-75815B4B9D6D}" type="presOf" srcId="{07E7F82A-E61A-48BD-9916-A4F1C0CC884A}" destId="{390D6C6C-4F32-4757-A59C-AF5CB00270CB}" srcOrd="0" destOrd="0" presId="urn:microsoft.com/office/officeart/2005/8/layout/target3"/>
    <dgm:cxn modelId="{26D902CB-3F6F-4062-A57B-93CFAEB58850}" srcId="{E190DEC7-DDB6-49DC-8197-98D9F9BF4AC5}" destId="{07E7F82A-E61A-48BD-9916-A4F1C0CC884A}" srcOrd="0" destOrd="0" parTransId="{534E95E3-0831-450E-B934-FE28F8733F37}" sibTransId="{4BE65ACC-4EA0-44A6-AD98-45E1D935917C}"/>
    <dgm:cxn modelId="{4948F521-F1A6-4543-9FE8-4DA5B66E4F12}" type="presOf" srcId="{E190DEC7-DDB6-49DC-8197-98D9F9BF4AC5}" destId="{07993472-DC34-4997-AF4F-D54C4EFB3183}" srcOrd="0" destOrd="0" presId="urn:microsoft.com/office/officeart/2005/8/layout/target3"/>
    <dgm:cxn modelId="{F6609AB4-F736-4E57-92E9-20D1C17AB557}" type="presParOf" srcId="{07993472-DC34-4997-AF4F-D54C4EFB3183}" destId="{30145FD0-3F09-43E1-9465-4D19AB42491B}" srcOrd="0" destOrd="0" presId="urn:microsoft.com/office/officeart/2005/8/layout/target3"/>
    <dgm:cxn modelId="{8840F0A8-4564-483A-BF72-9709A25A5F7D}" type="presParOf" srcId="{07993472-DC34-4997-AF4F-D54C4EFB3183}" destId="{CB7ECA90-482F-4A6B-A338-0F4FFD17E367}" srcOrd="1" destOrd="0" presId="urn:microsoft.com/office/officeart/2005/8/layout/target3"/>
    <dgm:cxn modelId="{31220333-1F71-411E-82E9-42636FEB9C28}" type="presParOf" srcId="{07993472-DC34-4997-AF4F-D54C4EFB3183}" destId="{390D6C6C-4F32-4757-A59C-AF5CB00270CB}" srcOrd="2" destOrd="0" presId="urn:microsoft.com/office/officeart/2005/8/layout/target3"/>
    <dgm:cxn modelId="{56702EA5-AC08-4434-B62B-B26EE570C1B8}" type="presParOf" srcId="{07993472-DC34-4997-AF4F-D54C4EFB3183}" destId="{C693F7D0-CCD0-44FE-B33B-08B55588B08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7C964F-6AEB-493F-88E8-E25375A394E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7F8748-2799-4D1D-9B21-760058540D84}">
      <dgm:prSet/>
      <dgm:spPr/>
      <dgm:t>
        <a:bodyPr/>
        <a:lstStyle/>
        <a:p>
          <a:pPr rtl="0"/>
          <a:r>
            <a:rPr lang="ru-RU" b="1" smtClean="0"/>
            <a:t>ВНУТРИТЕКСТОВАЯ ССЫЛКА</a:t>
          </a:r>
          <a:endParaRPr lang="ru-RU"/>
        </a:p>
      </dgm:t>
    </dgm:pt>
    <dgm:pt modelId="{1E8E5155-2FB1-4904-8F35-95AAE48E8D24}" type="parTrans" cxnId="{36C4CF5B-8A6B-4F89-A18B-9CEFCD0E5B92}">
      <dgm:prSet/>
      <dgm:spPr/>
      <dgm:t>
        <a:bodyPr/>
        <a:lstStyle/>
        <a:p>
          <a:endParaRPr lang="ru-RU"/>
        </a:p>
      </dgm:t>
    </dgm:pt>
    <dgm:pt modelId="{889F4FD1-F9AC-4497-98C1-5C9F0A0ACB4D}" type="sibTrans" cxnId="{36C4CF5B-8A6B-4F89-A18B-9CEFCD0E5B92}">
      <dgm:prSet/>
      <dgm:spPr/>
      <dgm:t>
        <a:bodyPr/>
        <a:lstStyle/>
        <a:p>
          <a:endParaRPr lang="ru-RU"/>
        </a:p>
      </dgm:t>
    </dgm:pt>
    <dgm:pt modelId="{71250C98-B69B-44E1-8E05-60601BF13036}" type="pres">
      <dgm:prSet presAssocID="{D77C964F-6AEB-493F-88E8-E25375A394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8C8CD2-BDC0-4BF8-A0F4-2E2FDDAE01B3}" type="pres">
      <dgm:prSet presAssocID="{1A7F8748-2799-4D1D-9B21-760058540D84}" presName="circle1" presStyleLbl="node1" presStyleIdx="0" presStyleCnt="1"/>
      <dgm:spPr/>
    </dgm:pt>
    <dgm:pt modelId="{49086F69-F39A-4ED9-B7FC-05AC81E25C08}" type="pres">
      <dgm:prSet presAssocID="{1A7F8748-2799-4D1D-9B21-760058540D84}" presName="space" presStyleCnt="0"/>
      <dgm:spPr/>
    </dgm:pt>
    <dgm:pt modelId="{4C3B58FD-3357-47D5-8BF5-C31C23D5E839}" type="pres">
      <dgm:prSet presAssocID="{1A7F8748-2799-4D1D-9B21-760058540D84}" presName="rect1" presStyleLbl="alignAcc1" presStyleIdx="0" presStyleCnt="1" custLinFactNeighborX="-379" custLinFactNeighborY="-32891"/>
      <dgm:spPr/>
      <dgm:t>
        <a:bodyPr/>
        <a:lstStyle/>
        <a:p>
          <a:endParaRPr lang="ru-RU"/>
        </a:p>
      </dgm:t>
    </dgm:pt>
    <dgm:pt modelId="{0D1360DC-B5F3-4B81-8306-3C55DAE41A9A}" type="pres">
      <dgm:prSet presAssocID="{1A7F8748-2799-4D1D-9B21-760058540D8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4CF5B-8A6B-4F89-A18B-9CEFCD0E5B92}" srcId="{D77C964F-6AEB-493F-88E8-E25375A394EF}" destId="{1A7F8748-2799-4D1D-9B21-760058540D84}" srcOrd="0" destOrd="0" parTransId="{1E8E5155-2FB1-4904-8F35-95AAE48E8D24}" sibTransId="{889F4FD1-F9AC-4497-98C1-5C9F0A0ACB4D}"/>
    <dgm:cxn modelId="{A75C4924-D18C-49C2-A6F9-DA0E8349D8D8}" type="presOf" srcId="{D77C964F-6AEB-493F-88E8-E25375A394EF}" destId="{71250C98-B69B-44E1-8E05-60601BF13036}" srcOrd="0" destOrd="0" presId="urn:microsoft.com/office/officeart/2005/8/layout/target3"/>
    <dgm:cxn modelId="{0B4A3E4E-E6B9-4A24-BF93-6B75764789B5}" type="presOf" srcId="{1A7F8748-2799-4D1D-9B21-760058540D84}" destId="{4C3B58FD-3357-47D5-8BF5-C31C23D5E839}" srcOrd="0" destOrd="0" presId="urn:microsoft.com/office/officeart/2005/8/layout/target3"/>
    <dgm:cxn modelId="{51CE608C-ACCE-4088-B093-A684CC45A153}" type="presOf" srcId="{1A7F8748-2799-4D1D-9B21-760058540D84}" destId="{0D1360DC-B5F3-4B81-8306-3C55DAE41A9A}" srcOrd="1" destOrd="0" presId="urn:microsoft.com/office/officeart/2005/8/layout/target3"/>
    <dgm:cxn modelId="{81760F85-097D-45CB-A963-74B98F6CCDE0}" type="presParOf" srcId="{71250C98-B69B-44E1-8E05-60601BF13036}" destId="{3B8C8CD2-BDC0-4BF8-A0F4-2E2FDDAE01B3}" srcOrd="0" destOrd="0" presId="urn:microsoft.com/office/officeart/2005/8/layout/target3"/>
    <dgm:cxn modelId="{5CA843C9-8C8D-4818-BF74-27C19E859081}" type="presParOf" srcId="{71250C98-B69B-44E1-8E05-60601BF13036}" destId="{49086F69-F39A-4ED9-B7FC-05AC81E25C08}" srcOrd="1" destOrd="0" presId="urn:microsoft.com/office/officeart/2005/8/layout/target3"/>
    <dgm:cxn modelId="{E49DD40A-3ED9-43E4-9D44-B8F0A922D0D9}" type="presParOf" srcId="{71250C98-B69B-44E1-8E05-60601BF13036}" destId="{4C3B58FD-3357-47D5-8BF5-C31C23D5E839}" srcOrd="2" destOrd="0" presId="urn:microsoft.com/office/officeart/2005/8/layout/target3"/>
    <dgm:cxn modelId="{7E1B985B-B9C6-46D7-9684-F0AD29498FAB}" type="presParOf" srcId="{71250C98-B69B-44E1-8E05-60601BF13036}" destId="{0D1360DC-B5F3-4B81-8306-3C55DAE41A9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ED0F8C-A737-47F2-8A46-20AC669F88F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54AA307-BF0A-4E57-8856-8228A851F131}">
      <dgm:prSet/>
      <dgm:spPr/>
      <dgm:t>
        <a:bodyPr/>
        <a:lstStyle/>
        <a:p>
          <a:pPr rtl="0"/>
          <a:r>
            <a:rPr lang="ru-RU" b="1" smtClean="0"/>
            <a:t>ПОДСТРОЧНАЯ ССЫЛКА</a:t>
          </a:r>
          <a:endParaRPr lang="ru-RU"/>
        </a:p>
      </dgm:t>
    </dgm:pt>
    <dgm:pt modelId="{DCEB2BE1-460B-4192-8E70-EB28FFECDB76}" type="parTrans" cxnId="{EBABD113-5ACA-45F2-800D-D726D993C382}">
      <dgm:prSet/>
      <dgm:spPr/>
      <dgm:t>
        <a:bodyPr/>
        <a:lstStyle/>
        <a:p>
          <a:endParaRPr lang="ru-RU"/>
        </a:p>
      </dgm:t>
    </dgm:pt>
    <dgm:pt modelId="{EE83E51B-C6C8-4A3F-858A-3B8314CB7A61}" type="sibTrans" cxnId="{EBABD113-5ACA-45F2-800D-D726D993C382}">
      <dgm:prSet/>
      <dgm:spPr/>
      <dgm:t>
        <a:bodyPr/>
        <a:lstStyle/>
        <a:p>
          <a:endParaRPr lang="ru-RU"/>
        </a:p>
      </dgm:t>
    </dgm:pt>
    <dgm:pt modelId="{513C95D8-1FB2-4C95-9360-E2E4A3C4F4AE}" type="pres">
      <dgm:prSet presAssocID="{E3ED0F8C-A737-47F2-8A46-20AC669F88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016CD-B62A-4C86-ABCA-C7F82CE1D23A}" type="pres">
      <dgm:prSet presAssocID="{054AA307-BF0A-4E57-8856-8228A851F131}" presName="circle1" presStyleLbl="node1" presStyleIdx="0" presStyleCnt="1"/>
      <dgm:spPr/>
    </dgm:pt>
    <dgm:pt modelId="{2647C4F6-4952-416E-9BAD-8E2A617F6E24}" type="pres">
      <dgm:prSet presAssocID="{054AA307-BF0A-4E57-8856-8228A851F131}" presName="space" presStyleCnt="0"/>
      <dgm:spPr/>
    </dgm:pt>
    <dgm:pt modelId="{C7ED74CD-9C58-4D3A-8E63-869E549EDCAD}" type="pres">
      <dgm:prSet presAssocID="{054AA307-BF0A-4E57-8856-8228A851F131}" presName="rect1" presStyleLbl="alignAcc1" presStyleIdx="0" presStyleCnt="1" custLinFactNeighborX="61" custLinFactNeighborY="16504"/>
      <dgm:spPr/>
      <dgm:t>
        <a:bodyPr/>
        <a:lstStyle/>
        <a:p>
          <a:endParaRPr lang="ru-RU"/>
        </a:p>
      </dgm:t>
    </dgm:pt>
    <dgm:pt modelId="{D87D15D1-FFDB-41BB-A589-40F4846B5E30}" type="pres">
      <dgm:prSet presAssocID="{054AA307-BF0A-4E57-8856-8228A851F13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FE9F45-FCA6-4348-BB8E-E8706E313F8C}" type="presOf" srcId="{054AA307-BF0A-4E57-8856-8228A851F131}" destId="{D87D15D1-FFDB-41BB-A589-40F4846B5E30}" srcOrd="1" destOrd="0" presId="urn:microsoft.com/office/officeart/2005/8/layout/target3"/>
    <dgm:cxn modelId="{EBABD113-5ACA-45F2-800D-D726D993C382}" srcId="{E3ED0F8C-A737-47F2-8A46-20AC669F88F2}" destId="{054AA307-BF0A-4E57-8856-8228A851F131}" srcOrd="0" destOrd="0" parTransId="{DCEB2BE1-460B-4192-8E70-EB28FFECDB76}" sibTransId="{EE83E51B-C6C8-4A3F-858A-3B8314CB7A61}"/>
    <dgm:cxn modelId="{9BB002CD-0649-4F69-A2A2-222412C70CE2}" type="presOf" srcId="{054AA307-BF0A-4E57-8856-8228A851F131}" destId="{C7ED74CD-9C58-4D3A-8E63-869E549EDCAD}" srcOrd="0" destOrd="0" presId="urn:microsoft.com/office/officeart/2005/8/layout/target3"/>
    <dgm:cxn modelId="{60C34CFC-C296-4E57-A31F-C2EE09DEED4B}" type="presOf" srcId="{E3ED0F8C-A737-47F2-8A46-20AC669F88F2}" destId="{513C95D8-1FB2-4C95-9360-E2E4A3C4F4AE}" srcOrd="0" destOrd="0" presId="urn:microsoft.com/office/officeart/2005/8/layout/target3"/>
    <dgm:cxn modelId="{AA5E7CDD-18A4-450D-BFD0-B4A9DD0C8844}" type="presParOf" srcId="{513C95D8-1FB2-4C95-9360-E2E4A3C4F4AE}" destId="{CB6016CD-B62A-4C86-ABCA-C7F82CE1D23A}" srcOrd="0" destOrd="0" presId="urn:microsoft.com/office/officeart/2005/8/layout/target3"/>
    <dgm:cxn modelId="{9219FD7E-FF8C-4128-9136-BD0A2E210B16}" type="presParOf" srcId="{513C95D8-1FB2-4C95-9360-E2E4A3C4F4AE}" destId="{2647C4F6-4952-416E-9BAD-8E2A617F6E24}" srcOrd="1" destOrd="0" presId="urn:microsoft.com/office/officeart/2005/8/layout/target3"/>
    <dgm:cxn modelId="{7C8DA6C0-58B4-4314-B674-CB7540BA8E3B}" type="presParOf" srcId="{513C95D8-1FB2-4C95-9360-E2E4A3C4F4AE}" destId="{C7ED74CD-9C58-4D3A-8E63-869E549EDCAD}" srcOrd="2" destOrd="0" presId="urn:microsoft.com/office/officeart/2005/8/layout/target3"/>
    <dgm:cxn modelId="{BD98DFF7-EC7F-417F-9EDA-C8CEFFCB5C09}" type="presParOf" srcId="{513C95D8-1FB2-4C95-9360-E2E4A3C4F4AE}" destId="{D87D15D1-FFDB-41BB-A589-40F4846B5E3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CC7EB3-309E-4FEA-A717-C4267373194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F8291D-B569-4FDC-B72C-1AC6A57E995E}">
      <dgm:prSet/>
      <dgm:spPr/>
      <dgm:t>
        <a:bodyPr/>
        <a:lstStyle/>
        <a:p>
          <a:pPr rtl="0"/>
          <a:r>
            <a:rPr lang="ru-RU" b="1" smtClean="0"/>
            <a:t>ЗАТЕКСТОВАЯ ССЫЛКА</a:t>
          </a:r>
          <a:endParaRPr lang="ru-RU"/>
        </a:p>
      </dgm:t>
    </dgm:pt>
    <dgm:pt modelId="{FBF38B4A-9CA9-4D67-A1CA-E8628ECA1CF3}" type="parTrans" cxnId="{8150DF31-3EFB-4E5B-ACB2-20EE07DB763E}">
      <dgm:prSet/>
      <dgm:spPr/>
      <dgm:t>
        <a:bodyPr/>
        <a:lstStyle/>
        <a:p>
          <a:endParaRPr lang="ru-RU"/>
        </a:p>
      </dgm:t>
    </dgm:pt>
    <dgm:pt modelId="{E7FA2E5A-559A-4ACF-8FB9-0855302DFDD5}" type="sibTrans" cxnId="{8150DF31-3EFB-4E5B-ACB2-20EE07DB763E}">
      <dgm:prSet/>
      <dgm:spPr/>
      <dgm:t>
        <a:bodyPr/>
        <a:lstStyle/>
        <a:p>
          <a:endParaRPr lang="ru-RU"/>
        </a:p>
      </dgm:t>
    </dgm:pt>
    <dgm:pt modelId="{D770592F-4C0F-472D-B4F1-879496095A1A}" type="pres">
      <dgm:prSet presAssocID="{7FCC7EB3-309E-4FEA-A717-C4267373194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44F2A-CD9A-4BC1-B1F4-56C4FAAC73B3}" type="pres">
      <dgm:prSet presAssocID="{21F8291D-B569-4FDC-B72C-1AC6A57E995E}" presName="circle1" presStyleLbl="node1" presStyleIdx="0" presStyleCnt="1"/>
      <dgm:spPr/>
    </dgm:pt>
    <dgm:pt modelId="{0A3D23BA-6540-4763-BD52-CB0FED025992}" type="pres">
      <dgm:prSet presAssocID="{21F8291D-B569-4FDC-B72C-1AC6A57E995E}" presName="space" presStyleCnt="0"/>
      <dgm:spPr/>
    </dgm:pt>
    <dgm:pt modelId="{43561F21-A88E-42B8-8139-C2F714392F15}" type="pres">
      <dgm:prSet presAssocID="{21F8291D-B569-4FDC-B72C-1AC6A57E995E}" presName="rect1" presStyleLbl="alignAcc1" presStyleIdx="0" presStyleCnt="1"/>
      <dgm:spPr/>
      <dgm:t>
        <a:bodyPr/>
        <a:lstStyle/>
        <a:p>
          <a:endParaRPr lang="ru-RU"/>
        </a:p>
      </dgm:t>
    </dgm:pt>
    <dgm:pt modelId="{2B105E2E-A24B-4892-9453-8F4C72AD2848}" type="pres">
      <dgm:prSet presAssocID="{21F8291D-B569-4FDC-B72C-1AC6A57E995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28FA8B-E64F-4468-A643-7CC92073BB8C}" type="presOf" srcId="{21F8291D-B569-4FDC-B72C-1AC6A57E995E}" destId="{43561F21-A88E-42B8-8139-C2F714392F15}" srcOrd="0" destOrd="0" presId="urn:microsoft.com/office/officeart/2005/8/layout/target3"/>
    <dgm:cxn modelId="{89FBD2A8-BD51-4674-8A8D-44577B1E7A29}" type="presOf" srcId="{7FCC7EB3-309E-4FEA-A717-C42673731940}" destId="{D770592F-4C0F-472D-B4F1-879496095A1A}" srcOrd="0" destOrd="0" presId="urn:microsoft.com/office/officeart/2005/8/layout/target3"/>
    <dgm:cxn modelId="{8FD18F0B-5626-47C0-9804-A2BA8DE1B4FA}" type="presOf" srcId="{21F8291D-B569-4FDC-B72C-1AC6A57E995E}" destId="{2B105E2E-A24B-4892-9453-8F4C72AD2848}" srcOrd="1" destOrd="0" presId="urn:microsoft.com/office/officeart/2005/8/layout/target3"/>
    <dgm:cxn modelId="{8150DF31-3EFB-4E5B-ACB2-20EE07DB763E}" srcId="{7FCC7EB3-309E-4FEA-A717-C42673731940}" destId="{21F8291D-B569-4FDC-B72C-1AC6A57E995E}" srcOrd="0" destOrd="0" parTransId="{FBF38B4A-9CA9-4D67-A1CA-E8628ECA1CF3}" sibTransId="{E7FA2E5A-559A-4ACF-8FB9-0855302DFDD5}"/>
    <dgm:cxn modelId="{55045609-545C-458E-9EFE-FF95FA7C91CD}" type="presParOf" srcId="{D770592F-4C0F-472D-B4F1-879496095A1A}" destId="{FBE44F2A-CD9A-4BC1-B1F4-56C4FAAC73B3}" srcOrd="0" destOrd="0" presId="urn:microsoft.com/office/officeart/2005/8/layout/target3"/>
    <dgm:cxn modelId="{3AF6B081-1C08-489B-991B-7136148D9261}" type="presParOf" srcId="{D770592F-4C0F-472D-B4F1-879496095A1A}" destId="{0A3D23BA-6540-4763-BD52-CB0FED025992}" srcOrd="1" destOrd="0" presId="urn:microsoft.com/office/officeart/2005/8/layout/target3"/>
    <dgm:cxn modelId="{90E9AC5F-EB21-44BE-BB7D-5B5615F8394C}" type="presParOf" srcId="{D770592F-4C0F-472D-B4F1-879496095A1A}" destId="{43561F21-A88E-42B8-8139-C2F714392F15}" srcOrd="2" destOrd="0" presId="urn:microsoft.com/office/officeart/2005/8/layout/target3"/>
    <dgm:cxn modelId="{CE51D00C-80D2-4A34-88F3-6CF1976813FA}" type="presParOf" srcId="{D770592F-4C0F-472D-B4F1-879496095A1A}" destId="{2B105E2E-A24B-4892-9453-8F4C72AD284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1326274"/>
          <a:ext cx="858964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Ссылка</a:t>
          </a:r>
          <a:endParaRPr lang="ru-RU" sz="6500" kern="1200" dirty="0"/>
        </a:p>
      </dsp:txBody>
      <dsp:txXfrm>
        <a:off x="76105" y="1402379"/>
        <a:ext cx="8437430" cy="1406815"/>
      </dsp:txXfrm>
    </dsp:sp>
    <dsp:sp modelId="{5C55EDC4-9D7C-469B-83B9-2324E22F9187}">
      <dsp:nvSpPr>
        <dsp:cNvPr id="0" name=""/>
        <dsp:cNvSpPr/>
      </dsp:nvSpPr>
      <dsp:spPr>
        <a:xfrm>
          <a:off x="0" y="3170373"/>
          <a:ext cx="858964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ГОСТ Р 7.0.5-2008</a:t>
          </a:r>
          <a:b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</a:b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БИБЛИОГРАФИЧЕСКАЯ ССЫЛКА</a:t>
          </a:r>
          <a:endParaRPr lang="ru-RU" sz="3600" kern="1200" dirty="0">
            <a:solidFill>
              <a:schemeClr val="bg1"/>
            </a:solidFill>
          </a:endParaRPr>
        </a:p>
      </dsp:txBody>
      <dsp:txXfrm>
        <a:off x="76105" y="3246478"/>
        <a:ext cx="8437430" cy="1406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87E58-6213-4394-BF96-EDD5757D5910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915CE-3D66-453D-A2AD-D1A1D3F81B7D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smtClean="0"/>
            <a:t>ПОВТОРНАЯ ССЫЛКА</a:t>
          </a:r>
          <a:endParaRPr lang="ru-RU" sz="5200" kern="1200"/>
        </a:p>
      </dsp:txBody>
      <dsp:txXfrm>
        <a:off x="571500" y="0"/>
        <a:ext cx="7658100" cy="1143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D774C-472C-48F7-BC8E-B64126A73CCE}">
      <dsp:nvSpPr>
        <dsp:cNvPr id="0" name=""/>
        <dsp:cNvSpPr/>
      </dsp:nvSpPr>
      <dsp:spPr>
        <a:xfrm>
          <a:off x="0" y="0"/>
          <a:ext cx="847725" cy="8477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BD0E-5965-4F24-A438-07B5180195A9}">
      <dsp:nvSpPr>
        <dsp:cNvPr id="0" name=""/>
        <dsp:cNvSpPr/>
      </dsp:nvSpPr>
      <dsp:spPr>
        <a:xfrm>
          <a:off x="423862" y="0"/>
          <a:ext cx="8083550" cy="847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smtClean="0"/>
            <a:t>КОМПЛЕКСНАЯ ССЫЛКА</a:t>
          </a:r>
          <a:endParaRPr lang="ru-RU" sz="3900" kern="1200"/>
        </a:p>
      </dsp:txBody>
      <dsp:txXfrm>
        <a:off x="423862" y="0"/>
        <a:ext cx="8083550" cy="8477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D774C-472C-48F7-BC8E-B64126A73CCE}">
      <dsp:nvSpPr>
        <dsp:cNvPr id="0" name=""/>
        <dsp:cNvSpPr/>
      </dsp:nvSpPr>
      <dsp:spPr>
        <a:xfrm>
          <a:off x="0" y="0"/>
          <a:ext cx="847725" cy="8477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BD0E-5965-4F24-A438-07B5180195A9}">
      <dsp:nvSpPr>
        <dsp:cNvPr id="0" name=""/>
        <dsp:cNvSpPr/>
      </dsp:nvSpPr>
      <dsp:spPr>
        <a:xfrm>
          <a:off x="423862" y="0"/>
          <a:ext cx="8083550" cy="847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smtClean="0"/>
            <a:t>КОМПЛЕКСНАЯ ССЫЛКА</a:t>
          </a:r>
          <a:endParaRPr lang="ru-RU" sz="3900" kern="1200"/>
        </a:p>
      </dsp:txBody>
      <dsp:txXfrm>
        <a:off x="423862" y="0"/>
        <a:ext cx="8083550" cy="8477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Ссылка: основные отличия</a:t>
          </a:r>
          <a:endParaRPr lang="ru-RU" sz="5400" kern="1200" dirty="0"/>
        </a:p>
      </dsp:txBody>
      <dsp:txXfrm>
        <a:off x="63226" y="63226"/>
        <a:ext cx="8463188" cy="11687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Ссылки сегодня</a:t>
          </a:r>
          <a:endParaRPr lang="ru-RU" sz="5400" kern="1200" dirty="0"/>
        </a:p>
      </dsp:txBody>
      <dsp:txXfrm>
        <a:off x="63226" y="63226"/>
        <a:ext cx="8463188" cy="11687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DOI</a:t>
          </a:r>
          <a:endParaRPr lang="ru-RU" sz="3900" kern="1200" dirty="0"/>
        </a:p>
      </dsp:txBody>
      <dsp:txXfrm>
        <a:off x="45663" y="45663"/>
        <a:ext cx="8498314" cy="8440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Оформление параллельного списка – </a:t>
          </a:r>
          <a:r>
            <a:rPr lang="en-US" sz="2300" kern="1200" dirty="0" smtClean="0"/>
            <a:t>References</a:t>
          </a:r>
          <a:r>
            <a:rPr lang="ru-RU" sz="2300" kern="1200" dirty="0" smtClean="0"/>
            <a:t> – транслитерированного или по международным стандартам </a:t>
          </a:r>
          <a:endParaRPr lang="ru-RU" sz="2300" kern="1200" dirty="0"/>
        </a:p>
      </dsp:txBody>
      <dsp:txXfrm>
        <a:off x="44664" y="44664"/>
        <a:ext cx="8500312" cy="8256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Мировые стили (стандарты) оформления ссылок</a:t>
          </a:r>
          <a:endParaRPr lang="ru-RU" sz="3100" kern="1200" dirty="0"/>
        </a:p>
      </dsp:txBody>
      <dsp:txXfrm>
        <a:off x="36296" y="36296"/>
        <a:ext cx="8517048" cy="6709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Мировые стили (стандарты) оформления ссылок</a:t>
          </a:r>
          <a:endParaRPr lang="ru-RU" sz="3100" kern="1200" dirty="0"/>
        </a:p>
      </dsp:txBody>
      <dsp:txXfrm>
        <a:off x="36296" y="36296"/>
        <a:ext cx="8517048" cy="6709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Мировые стили (стандарты) оформления ссылок</a:t>
          </a:r>
          <a:endParaRPr lang="ru-RU" sz="3100" kern="1200" dirty="0"/>
        </a:p>
      </dsp:txBody>
      <dsp:txXfrm>
        <a:off x="36296" y="36296"/>
        <a:ext cx="8517048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1463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Ссылка</a:t>
          </a:r>
          <a:endParaRPr lang="ru-RU" sz="6100" kern="1200" dirty="0"/>
        </a:p>
      </dsp:txBody>
      <dsp:txXfrm>
        <a:off x="71422" y="71422"/>
        <a:ext cx="8446796" cy="1320241"/>
      </dsp:txXfrm>
    </dsp:sp>
    <dsp:sp modelId="{5C55EDC4-9D7C-469B-83B9-2324E22F9187}">
      <dsp:nvSpPr>
        <dsp:cNvPr id="0" name=""/>
        <dsp:cNvSpPr/>
      </dsp:nvSpPr>
      <dsp:spPr>
        <a:xfrm>
          <a:off x="0" y="1656216"/>
          <a:ext cx="8589640" cy="4479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bg1"/>
            </a:solidFill>
          </a:endParaRPr>
        </a:p>
      </dsp:txBody>
      <dsp:txXfrm>
        <a:off x="218690" y="1874906"/>
        <a:ext cx="8152260" cy="40424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Мировые стили (стандарты) оформления ссылок</a:t>
          </a:r>
          <a:endParaRPr lang="ru-RU" sz="3100" kern="1200" dirty="0"/>
        </a:p>
      </dsp:txBody>
      <dsp:txXfrm>
        <a:off x="36296" y="36296"/>
        <a:ext cx="8517048" cy="67094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Мировые стили (стандарты) оформления ссылок</a:t>
          </a:r>
          <a:endParaRPr lang="ru-RU" sz="3100" kern="1200" dirty="0"/>
        </a:p>
      </dsp:txBody>
      <dsp:txXfrm>
        <a:off x="36296" y="36296"/>
        <a:ext cx="8517048" cy="67094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Мировые стили (стандарты) оформления ссылок</a:t>
          </a:r>
          <a:endParaRPr lang="ru-RU" sz="3100" kern="1200" dirty="0"/>
        </a:p>
      </dsp:txBody>
      <dsp:txXfrm>
        <a:off x="36296" y="36296"/>
        <a:ext cx="8517048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0"/>
          <a:ext cx="8589640" cy="1441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Ссылка</a:t>
          </a:r>
          <a:endParaRPr lang="ru-RU" sz="4800" kern="1200" dirty="0"/>
        </a:p>
      </dsp:txBody>
      <dsp:txXfrm>
        <a:off x="70371" y="70371"/>
        <a:ext cx="8448898" cy="1300809"/>
      </dsp:txXfrm>
    </dsp:sp>
    <dsp:sp modelId="{64FCD30C-CF47-4BC5-BE5D-519271826776}">
      <dsp:nvSpPr>
        <dsp:cNvPr id="0" name=""/>
        <dsp:cNvSpPr/>
      </dsp:nvSpPr>
      <dsp:spPr>
        <a:xfrm>
          <a:off x="0" y="1588274"/>
          <a:ext cx="8589640" cy="4533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 smtClean="0">
              <a:solidFill>
                <a:schemeClr val="bg1"/>
              </a:solidFill>
            </a:rPr>
            <a:t>Меньше информации о публикации (документе)</a:t>
          </a:r>
          <a:endParaRPr lang="en-US" sz="4000" kern="1200" dirty="0" smtClean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 smtClean="0">
              <a:solidFill>
                <a:schemeClr val="bg1"/>
              </a:solidFill>
            </a:rPr>
            <a:t>Минимум знаков</a:t>
          </a:r>
        </a:p>
        <a:p>
          <a:pPr marL="0" marR="0" lvl="0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4000" kern="1200" dirty="0" smtClean="0">
              <a:solidFill>
                <a:schemeClr val="bg1"/>
              </a:solidFill>
            </a:rPr>
            <a:t>Обычно, указание на цитируемый фрагмент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 smtClean="0">
            <a:solidFill>
              <a:schemeClr val="bg1"/>
            </a:solidFill>
          </a:endParaRPr>
        </a:p>
      </dsp:txBody>
      <dsp:txXfrm>
        <a:off x="221319" y="1809593"/>
        <a:ext cx="8147002" cy="4091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C6B-57A1-4C34-A1D6-9779EB4D70B8}">
      <dsp:nvSpPr>
        <dsp:cNvPr id="0" name=""/>
        <dsp:cNvSpPr/>
      </dsp:nvSpPr>
      <dsp:spPr>
        <a:xfrm>
          <a:off x="0" y="8338"/>
          <a:ext cx="8589640" cy="1399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Ссылка</a:t>
          </a:r>
          <a:endParaRPr lang="ru-RU" sz="4800" kern="1200" dirty="0"/>
        </a:p>
      </dsp:txBody>
      <dsp:txXfrm>
        <a:off x="68319" y="76657"/>
        <a:ext cx="8453002" cy="1262875"/>
      </dsp:txXfrm>
    </dsp:sp>
    <dsp:sp modelId="{64FCD30C-CF47-4BC5-BE5D-519271826776}">
      <dsp:nvSpPr>
        <dsp:cNvPr id="0" name=""/>
        <dsp:cNvSpPr/>
      </dsp:nvSpPr>
      <dsp:spPr>
        <a:xfrm>
          <a:off x="0" y="1657840"/>
          <a:ext cx="8589640" cy="4401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600" kern="1200" dirty="0" smtClean="0">
              <a:solidFill>
                <a:schemeClr val="bg1"/>
              </a:solidFill>
            </a:rPr>
            <a:t>Где используется:</a:t>
          </a:r>
          <a:endParaRPr lang="en-US" sz="5600" kern="1200" dirty="0" smtClean="0">
            <a:solidFill>
              <a:schemeClr val="bg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600" kern="1200" dirty="0" smtClean="0">
              <a:solidFill>
                <a:schemeClr val="bg1"/>
              </a:solidFill>
            </a:rPr>
            <a:t>В тексте исследования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600" kern="1200" dirty="0" smtClean="0">
              <a:solidFill>
                <a:schemeClr val="bg1"/>
              </a:solidFill>
            </a:rPr>
            <a:t>В </a:t>
          </a:r>
          <a:r>
            <a:rPr lang="ru-RU" sz="5600" kern="1200" dirty="0" err="1" smtClean="0">
              <a:solidFill>
                <a:schemeClr val="bg1"/>
              </a:solidFill>
            </a:rPr>
            <a:t>затекстовом</a:t>
          </a:r>
          <a:r>
            <a:rPr lang="ru-RU" sz="5600" kern="1200" dirty="0" smtClean="0">
              <a:solidFill>
                <a:schemeClr val="bg1"/>
              </a:solidFill>
            </a:rPr>
            <a:t> списке цитирований</a:t>
          </a:r>
        </a:p>
      </dsp:txBody>
      <dsp:txXfrm>
        <a:off x="214865" y="1872705"/>
        <a:ext cx="8159910" cy="3971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41411-1519-4532-87D2-09728AAEAE07}">
      <dsp:nvSpPr>
        <dsp:cNvPr id="0" name=""/>
        <dsp:cNvSpPr/>
      </dsp:nvSpPr>
      <dsp:spPr>
        <a:xfrm>
          <a:off x="0" y="16381"/>
          <a:ext cx="8229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C00000"/>
              </a:solidFill>
            </a:rPr>
            <a:t>НО!</a:t>
          </a:r>
          <a:endParaRPr lang="ru-RU" sz="5400" b="1" kern="1200" dirty="0">
            <a:solidFill>
              <a:srgbClr val="C00000"/>
            </a:solidFill>
          </a:endParaRPr>
        </a:p>
      </dsp:txBody>
      <dsp:txXfrm>
        <a:off x="64083" y="80464"/>
        <a:ext cx="8101434" cy="1184574"/>
      </dsp:txXfrm>
    </dsp:sp>
    <dsp:sp modelId="{06510F0E-5492-4190-A68C-2F5EF58E7794}">
      <dsp:nvSpPr>
        <dsp:cNvPr id="0" name=""/>
        <dsp:cNvSpPr/>
      </dsp:nvSpPr>
      <dsp:spPr>
        <a:xfrm>
          <a:off x="0" y="1427041"/>
          <a:ext cx="8229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C00000"/>
              </a:solidFill>
            </a:rPr>
            <a:t>Требования журнала, сборника...</a:t>
          </a:r>
          <a:endParaRPr lang="ru-RU" sz="3400" b="1" kern="1200" dirty="0">
            <a:solidFill>
              <a:srgbClr val="C00000"/>
            </a:solidFill>
          </a:endParaRPr>
        </a:p>
      </dsp:txBody>
      <dsp:txXfrm>
        <a:off x="64083" y="1491124"/>
        <a:ext cx="8101434" cy="1184574"/>
      </dsp:txXfrm>
    </dsp:sp>
    <dsp:sp modelId="{C4C56C6B-57A1-4C34-A1D6-9779EB4D70B8}">
      <dsp:nvSpPr>
        <dsp:cNvPr id="0" name=""/>
        <dsp:cNvSpPr/>
      </dsp:nvSpPr>
      <dsp:spPr>
        <a:xfrm>
          <a:off x="0" y="2837701"/>
          <a:ext cx="8229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4083" y="2901784"/>
        <a:ext cx="8101434" cy="1184574"/>
      </dsp:txXfrm>
    </dsp:sp>
    <dsp:sp modelId="{FAD35CE0-73A6-442F-AB82-A5FC5378310D}">
      <dsp:nvSpPr>
        <dsp:cNvPr id="0" name=""/>
        <dsp:cNvSpPr/>
      </dsp:nvSpPr>
      <dsp:spPr>
        <a:xfrm>
          <a:off x="0" y="4248361"/>
          <a:ext cx="8229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ГОСТ Р 7.0.5-2008</a:t>
          </a:r>
          <a:b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</a:br>
          <a:r>
            <a:rPr lang="ru-RU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БИБЛИОГРАФИЧЕСКАЯ ССЫЛКА</a:t>
          </a:r>
          <a:endParaRPr lang="ru-RU" sz="3400" kern="1200" dirty="0"/>
        </a:p>
      </dsp:txBody>
      <dsp:txXfrm>
        <a:off x="64083" y="4312444"/>
        <a:ext cx="8101434" cy="1184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45FD0-3F09-43E1-9465-4D19AB42491B}">
      <dsp:nvSpPr>
        <dsp:cNvPr id="0" name=""/>
        <dsp:cNvSpPr/>
      </dsp:nvSpPr>
      <dsp:spPr>
        <a:xfrm>
          <a:off x="0" y="0"/>
          <a:ext cx="575345" cy="5753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D6C6C-4F32-4757-A59C-AF5CB00270CB}">
      <dsp:nvSpPr>
        <dsp:cNvPr id="0" name=""/>
        <dsp:cNvSpPr/>
      </dsp:nvSpPr>
      <dsp:spPr>
        <a:xfrm>
          <a:off x="287672" y="0"/>
          <a:ext cx="7884727" cy="575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ВИДЫ БИБЛИОГРАФИЧЕСКИХ ССЫЛОК</a:t>
          </a:r>
          <a:endParaRPr lang="ru-RU" sz="2600" kern="1200"/>
        </a:p>
      </dsp:txBody>
      <dsp:txXfrm>
        <a:off x="287672" y="0"/>
        <a:ext cx="7884727" cy="575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C8CD2-BDC0-4BF8-A0F4-2E2FDDAE01B3}">
      <dsp:nvSpPr>
        <dsp:cNvPr id="0" name=""/>
        <dsp:cNvSpPr/>
      </dsp:nvSpPr>
      <dsp:spPr>
        <a:xfrm>
          <a:off x="0" y="0"/>
          <a:ext cx="586640" cy="5866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B58FD-3357-47D5-8BF5-C31C23D5E839}">
      <dsp:nvSpPr>
        <dsp:cNvPr id="0" name=""/>
        <dsp:cNvSpPr/>
      </dsp:nvSpPr>
      <dsp:spPr>
        <a:xfrm>
          <a:off x="265498" y="0"/>
          <a:ext cx="7340894" cy="58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ВНУТРИТЕКСТОВАЯ ССЫЛКА</a:t>
          </a:r>
          <a:endParaRPr lang="ru-RU" sz="2700" kern="1200"/>
        </a:p>
      </dsp:txBody>
      <dsp:txXfrm>
        <a:off x="265498" y="0"/>
        <a:ext cx="7340894" cy="586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016CD-B62A-4C86-ABCA-C7F82CE1D23A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D74CD-9C58-4D3A-8E63-869E549EDCAD}">
      <dsp:nvSpPr>
        <dsp:cNvPr id="0" name=""/>
        <dsp:cNvSpPr/>
      </dsp:nvSpPr>
      <dsp:spPr>
        <a:xfrm>
          <a:off x="571500" y="0"/>
          <a:ext cx="7921624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smtClean="0"/>
            <a:t>ПОДСТРОЧНАЯ ССЫЛКА</a:t>
          </a:r>
          <a:endParaRPr lang="ru-RU" sz="5200" kern="1200"/>
        </a:p>
      </dsp:txBody>
      <dsp:txXfrm>
        <a:off x="571500" y="0"/>
        <a:ext cx="7921624" cy="1143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4F2A-CD9A-4BC1-B1F4-56C4FAAC73B3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61F21-A88E-42B8-8139-C2F714392F15}">
      <dsp:nvSpPr>
        <dsp:cNvPr id="0" name=""/>
        <dsp:cNvSpPr/>
      </dsp:nvSpPr>
      <dsp:spPr>
        <a:xfrm>
          <a:off x="571500" y="0"/>
          <a:ext cx="72009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smtClean="0"/>
            <a:t>ЗАТЕКСТОВАЯ ССЫЛКА</a:t>
          </a:r>
          <a:endParaRPr lang="ru-RU" sz="5200" kern="1200"/>
        </a:p>
      </dsp:txBody>
      <dsp:txXfrm>
        <a:off x="571500" y="0"/>
        <a:ext cx="7200900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4F5B2D-EBBD-46E9-BCF0-8F859B1BB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539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A4E80B-FE75-412D-BA36-54EFFEE59AAD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DFA3FD-8234-492A-B7E2-23A62D995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007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A3FD-8234-492A-B7E2-23A62D99548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06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3AB476-5118-4304-8865-701FB6673BEF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04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BE963-CB7E-4BC9-B3D0-07CB5BFB7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930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E483-E267-499B-98D2-0D85E46C5B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38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36593-A465-464E-ACAD-D45A9F98D5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68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5B784-F190-409A-8E0B-DA3898D23A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92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A8E60-B759-4C7B-A732-DE1D5D4BAB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60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2F9BC-7C8B-48BA-93CA-1CFDD8A027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99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D13F1-8EBB-4653-A71D-869C51E15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003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371E9-686E-4F11-BCCD-8AD4558F5F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720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E043-B8DB-47EC-95B8-05EF7B4FF1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7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AFC86-6B0E-421F-A085-B283409A96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58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958D-F445-4E4D-A38E-C3E66989C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64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12782E3-1710-4489-AA9E-75FCBB8181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0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lit-online.ru/" TargetMode="External"/><Relationship Id="rId3" Type="http://schemas.openxmlformats.org/officeDocument/2006/relationships/diagramLayout" Target="../diagrams/layout22.xml"/><Relationship Id="rId7" Type="http://schemas.openxmlformats.org/officeDocument/2006/relationships/hyperlink" Target="https://translate.google.com/" TargetMode="Externa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hyperlink" Target="http://www.translityandex.ru/" TargetMode="External"/><Relationship Id="rId4" Type="http://schemas.openxmlformats.org/officeDocument/2006/relationships/diagramQuickStyle" Target="../diagrams/quickStyle22.xml"/><Relationship Id="rId9" Type="http://schemas.openxmlformats.org/officeDocument/2006/relationships/hyperlink" Target="https://translitonline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herzen.spb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vk.com/libherzen" TargetMode="External"/><Relationship Id="rId4" Type="http://schemas.openxmlformats.org/officeDocument/2006/relationships/hyperlink" Target="mailto:libinfo@herzen.spb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0"/>
            <a:ext cx="8429625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en-US" sz="4400" b="1" dirty="0">
                <a:ln w="11430"/>
                <a:solidFill>
                  <a:srgbClr val="0087BF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Book Antiqua"/>
              </a:rPr>
              <a:t/>
            </a:r>
            <a:br>
              <a:rPr lang="ru-RU" altLang="en-US" sz="4400" b="1" dirty="0">
                <a:ln w="11430"/>
                <a:solidFill>
                  <a:srgbClr val="0087BF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Book Antiqua"/>
              </a:rPr>
            </a:b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7025" y="1341438"/>
            <a:ext cx="8413750" cy="4105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Библиографические ресурсы: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история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и современное состояние. Российские библиографические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стандарты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Библиографическая ссылка.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3563938" y="4868863"/>
            <a:ext cx="53641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Александровна Морозова</a:t>
            </a:r>
            <a:r>
              <a:rPr lang="ru-RU" altLang="ru-RU" sz="18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18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</a:t>
            </a:r>
            <a:r>
              <a:rPr lang="ru-RU" altLang="ru-RU" sz="16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педагогический университет  им. </a:t>
            </a:r>
            <a:r>
              <a:rPr lang="ru-RU" altLang="ru-RU" sz="1600" b="1" i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А.И.Герцена</a:t>
            </a:r>
            <a:r>
              <a:rPr lang="ru-RU" altLang="ru-RU" sz="16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фундаментальной библиотеки</a:t>
            </a:r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5563"/>
            <a:ext cx="19288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6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7" y="5314643"/>
            <a:ext cx="7343775" cy="1562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1" y="116632"/>
            <a:ext cx="7561262" cy="19383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346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08488"/>
              </p:ext>
            </p:extLst>
          </p:nvPr>
        </p:nvGraphicFramePr>
        <p:xfrm>
          <a:off x="814999" y="2019392"/>
          <a:ext cx="7632700" cy="3265805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БИБЛИОГРАФИЧЕСКАЯ ЗАПИСЬ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БИБЛИОГРАФИЧЕСКАЯ ССЫЛКА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Иконникова Г. Ю.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Экспериментальная психология / Иконникова Г. Ю., Худяков А. И., </a:t>
                      </a:r>
                      <a:r>
                        <a:rPr lang="ru-RU" sz="1600" b="1" i="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Фальтермайер</a:t>
                      </a: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 А.;</a:t>
                      </a:r>
                      <a:r>
                        <a:rPr lang="ru-RU" sz="1600" b="1" i="0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рецензенты : Н. Н. Королева, Л. А. Цветкова ; Российский государственный педагогический университет им. А. И. Герцена.</a:t>
                      </a:r>
                      <a:r>
                        <a:rPr lang="ru-RU" sz="1600" b="1" i="0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 : Издательство РГПУ им. А. И. Герцена, 2018. - 72 с.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Иконникова Г. Ю., Худяков А. И.,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Фальтермайер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 А. Экспериментальная психология.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Санкт-Петербург, 2018. 72 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0166" y="910707"/>
            <a:ext cx="7462896" cy="1146250"/>
          </a:xfrm>
          <a:prstGeom prst="rect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429" y="2392422"/>
            <a:ext cx="734481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печени в организме очень разнообразны. Она является центральным органом химического гомеостаза организма, так как в печени создается единый энергетический пул для метаболизма углеводов, белков и жиров.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Фельдман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Биоритмология. Ростов н/Д : Изд-во Рост, ин-та, 1982. 80 с.).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первые клетки, с которыми эти компоненты вступают в контакт, именно клетки печени участвуют в их переработке (Козлов Н. А.,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Яглов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В. Частная гистология домашних животных; под ред. В. 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Яглова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Зоомедлит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169 с.; Зайцев С. Ю.,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Конопатов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 В. Биохимия животных. Фундаментальные и клинические аспекты: учеб. СПб.: Лань, 2004. 384 с.).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28183" y="3698087"/>
            <a:ext cx="18712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550" y="4005064"/>
            <a:ext cx="71278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97680" y="4869160"/>
            <a:ext cx="56145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71550" y="5229200"/>
            <a:ext cx="71278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66491" y="847437"/>
            <a:ext cx="7379283" cy="14773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/>
              <a:t>Внутритекстовая</a:t>
            </a:r>
            <a:r>
              <a:rPr lang="ru-RU" b="1" dirty="0"/>
              <a:t> ссылка помещена в тексте документа (может быть в середине предложения, в конце предложения).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Текст </a:t>
            </a:r>
            <a:r>
              <a:rPr lang="ru-RU" dirty="0"/>
              <a:t>ссылки (библиографическое описание источника) заключается в круглые скобки ().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Ссылка </a:t>
            </a:r>
            <a:r>
              <a:rPr lang="ru-RU" dirty="0"/>
              <a:t>оформляется тем же шрифтом, каким набран весть текст.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36939707"/>
              </p:ext>
            </p:extLst>
          </p:nvPr>
        </p:nvGraphicFramePr>
        <p:xfrm>
          <a:off x="611560" y="260797"/>
          <a:ext cx="7634214" cy="58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188640"/>
          <a:ext cx="8493125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459413" y="5053013"/>
            <a:ext cx="0" cy="82391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12" y="1484783"/>
            <a:ext cx="3657234" cy="5255353"/>
          </a:xfrm>
          <a:prstGeom prst="rect">
            <a:avLst/>
          </a:prstGeom>
          <a:ln w="57150">
            <a:solidFill>
              <a:srgbClr val="0070C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1476373"/>
            <a:ext cx="35374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Подстрочная ссылка вынесена из текста вниз полосы документа (в сноску).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тексте после цитаты или названия источника ставится порядковый номер ссылки-сноски.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Текст </a:t>
            </a:r>
            <a:r>
              <a:rPr lang="ru-RU" dirty="0"/>
              <a:t>ссылки (библиографическое описание источника) размещается внизу страницы.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Подстрочная ссылка, </a:t>
            </a:r>
            <a:r>
              <a:rPr lang="ru-RU" dirty="0"/>
              <a:t>как правило, оформляется меньшим шрифтом, чем текст научной работы. </a:t>
            </a:r>
            <a:r>
              <a:rPr lang="ru-RU" dirty="0" smtClean="0"/>
              <a:t>Ссылка  </a:t>
            </a:r>
            <a:r>
              <a:rPr lang="ru-RU" dirty="0"/>
              <a:t>должна быть размещена на той же странице, что и текст с номером </a:t>
            </a:r>
            <a:r>
              <a:rPr lang="ru-RU" dirty="0" smtClean="0"/>
              <a:t>ссылки.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59606" y="116632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1087" y="218747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Для </a:t>
            </a:r>
            <a:r>
              <a:rPr lang="ru-RU" sz="2000" dirty="0"/>
              <a:t>связи с текстом документа порядковый номер библиографической записи в </a:t>
            </a:r>
            <a:r>
              <a:rPr lang="ru-RU" sz="2000" dirty="0" err="1"/>
              <a:t>затекстовой</a:t>
            </a:r>
            <a:r>
              <a:rPr lang="ru-RU" sz="2000" dirty="0"/>
              <a:t> ссылке указывают </a:t>
            </a:r>
            <a:r>
              <a:rPr lang="ru-RU" sz="2000" dirty="0" smtClean="0"/>
              <a:t>в </a:t>
            </a:r>
            <a:r>
              <a:rPr lang="ru-RU" sz="2000" b="1" i="1" dirty="0"/>
              <a:t>отсылке</a:t>
            </a:r>
            <a:r>
              <a:rPr lang="ru-RU" sz="2000" b="1" dirty="0"/>
              <a:t>, </a:t>
            </a:r>
            <a:r>
              <a:rPr lang="ru-RU" sz="2000" dirty="0"/>
              <a:t>которую приводят в квадратных скобках в строку с текстом документа. </a:t>
            </a:r>
          </a:p>
          <a:p>
            <a:pPr algn="just"/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предложении </a:t>
            </a:r>
            <a:r>
              <a:rPr lang="ru-RU" sz="2000" dirty="0" err="1"/>
              <a:t>затекстовая</a:t>
            </a:r>
            <a:r>
              <a:rPr lang="ru-RU" sz="2000" dirty="0"/>
              <a:t> ссылка может располагаться в любом месте: в середине и в конце предложения.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После </a:t>
            </a:r>
            <a:r>
              <a:rPr lang="ru-RU" sz="2000" dirty="0"/>
              <a:t>текста научной работы размещается список </a:t>
            </a:r>
            <a:r>
              <a:rPr lang="ru-RU" sz="2000" dirty="0" err="1"/>
              <a:t>затекстовых</a:t>
            </a:r>
            <a:r>
              <a:rPr lang="ru-RU" sz="2000" dirty="0"/>
              <a:t> ссылок, сгруппированных в алфавитном порядке или в порядке нумерации (тогда описание источников может быть размещено не по алфавиту). </a:t>
            </a:r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2785" y="1594333"/>
            <a:ext cx="777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вынесена за текст документа или его </a:t>
            </a:r>
            <a:r>
              <a:rPr lang="ru-RU" sz="2800" b="1" dirty="0" smtClean="0">
                <a:solidFill>
                  <a:prstClr val="black"/>
                </a:solidFill>
              </a:rPr>
              <a:t>части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083721" cy="532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907704" y="1052736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832" y="3068960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837720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483768" y="1052736"/>
            <a:ext cx="1872208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44208" y="144463"/>
            <a:ext cx="2605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Если ссылку приводят на конкретный фрагмент текста документа, в отсылке указывают порядковый номер и страницы, на которых помещен объект ссылки. Сведения разделяют </a:t>
            </a:r>
            <a:r>
              <a:rPr lang="ru-RU" b="1" dirty="0" smtClean="0"/>
              <a:t>запятой.</a:t>
            </a:r>
            <a:endParaRPr lang="ru-RU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347864" y="3068960"/>
            <a:ext cx="1152128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459788" cy="368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8243887" cy="33035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95104"/>
            <a:ext cx="8243887" cy="132628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4284663" y="3933825"/>
            <a:ext cx="0" cy="7905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7324725" cy="3848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84763"/>
            <a:ext cx="72009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4427538" y="4221163"/>
            <a:ext cx="0" cy="86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345362" cy="14954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7345362" cy="771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827088" y="1916113"/>
            <a:ext cx="7345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7345362" cy="1066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7273925" cy="14859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4211638" y="2708275"/>
            <a:ext cx="0" cy="7905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7200" y="277813"/>
          <a:ext cx="8507413" cy="84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4" name="Прямоугольник 1"/>
          <p:cNvSpPr>
            <a:spLocks noChangeArrowheads="1"/>
          </p:cNvSpPr>
          <p:nvPr/>
        </p:nvSpPr>
        <p:spPr bwMode="auto">
          <a:xfrm>
            <a:off x="6084888" y="5710238"/>
            <a:ext cx="165100" cy="20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5" name="Прямоугольник 8"/>
          <p:cNvSpPr>
            <a:spLocks noChangeArrowheads="1"/>
          </p:cNvSpPr>
          <p:nvPr/>
        </p:nvSpPr>
        <p:spPr bwMode="auto">
          <a:xfrm>
            <a:off x="6742113" y="5729288"/>
            <a:ext cx="166687" cy="211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6" name="Прямоугольник 11"/>
          <p:cNvSpPr>
            <a:spLocks noChangeArrowheads="1"/>
          </p:cNvSpPr>
          <p:nvPr/>
        </p:nvSpPr>
        <p:spPr bwMode="auto">
          <a:xfrm>
            <a:off x="5795963" y="6081713"/>
            <a:ext cx="166687" cy="20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7" name="Прямоугольник 12"/>
          <p:cNvSpPr>
            <a:spLocks noChangeArrowheads="1"/>
          </p:cNvSpPr>
          <p:nvPr/>
        </p:nvSpPr>
        <p:spPr bwMode="auto">
          <a:xfrm>
            <a:off x="7689850" y="6069013"/>
            <a:ext cx="165100" cy="211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8" name="Прямоугольник 13"/>
          <p:cNvSpPr>
            <a:spLocks noChangeArrowheads="1"/>
          </p:cNvSpPr>
          <p:nvPr/>
        </p:nvSpPr>
        <p:spPr bwMode="auto">
          <a:xfrm>
            <a:off x="5067300" y="6016625"/>
            <a:ext cx="165100" cy="20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9" name="Прямоугольник 14"/>
          <p:cNvSpPr>
            <a:spLocks noChangeArrowheads="1"/>
          </p:cNvSpPr>
          <p:nvPr/>
        </p:nvSpPr>
        <p:spPr bwMode="auto">
          <a:xfrm>
            <a:off x="3719513" y="5710238"/>
            <a:ext cx="165100" cy="20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30" name="Прямоугольник 15"/>
          <p:cNvSpPr>
            <a:spLocks noChangeArrowheads="1"/>
          </p:cNvSpPr>
          <p:nvPr/>
        </p:nvSpPr>
        <p:spPr bwMode="auto">
          <a:xfrm>
            <a:off x="4356100" y="5729288"/>
            <a:ext cx="166688" cy="211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5" y="1306665"/>
            <a:ext cx="3983315" cy="554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0845" y="1556792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Если объектов ссылки несколько, то их объединяют в одну комплексную библиографическую ссылку. 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Комплексные </a:t>
            </a:r>
            <a:r>
              <a:rPr lang="ru-RU" sz="2800" dirty="0"/>
              <a:t>ссылки могут включать в себя как первичные, так и повторные ссылки.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589640" cy="615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7200" y="277813"/>
          <a:ext cx="8507413" cy="84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4" name="Прямоугольник 1"/>
          <p:cNvSpPr>
            <a:spLocks noChangeArrowheads="1"/>
          </p:cNvSpPr>
          <p:nvPr/>
        </p:nvSpPr>
        <p:spPr bwMode="auto">
          <a:xfrm>
            <a:off x="6084888" y="5710238"/>
            <a:ext cx="165100" cy="20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5" name="Прямоугольник 8"/>
          <p:cNvSpPr>
            <a:spLocks noChangeArrowheads="1"/>
          </p:cNvSpPr>
          <p:nvPr/>
        </p:nvSpPr>
        <p:spPr bwMode="auto">
          <a:xfrm>
            <a:off x="6742113" y="5729288"/>
            <a:ext cx="166687" cy="211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6" name="Прямоугольник 11"/>
          <p:cNvSpPr>
            <a:spLocks noChangeArrowheads="1"/>
          </p:cNvSpPr>
          <p:nvPr/>
        </p:nvSpPr>
        <p:spPr bwMode="auto">
          <a:xfrm>
            <a:off x="5795963" y="6081713"/>
            <a:ext cx="166687" cy="20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7" name="Прямоугольник 12"/>
          <p:cNvSpPr>
            <a:spLocks noChangeArrowheads="1"/>
          </p:cNvSpPr>
          <p:nvPr/>
        </p:nvSpPr>
        <p:spPr bwMode="auto">
          <a:xfrm>
            <a:off x="7689850" y="6069013"/>
            <a:ext cx="165100" cy="211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8" name="Прямоугольник 13"/>
          <p:cNvSpPr>
            <a:spLocks noChangeArrowheads="1"/>
          </p:cNvSpPr>
          <p:nvPr/>
        </p:nvSpPr>
        <p:spPr bwMode="auto">
          <a:xfrm>
            <a:off x="5067300" y="6016625"/>
            <a:ext cx="165100" cy="20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29" name="Прямоугольник 14"/>
          <p:cNvSpPr>
            <a:spLocks noChangeArrowheads="1"/>
          </p:cNvSpPr>
          <p:nvPr/>
        </p:nvSpPr>
        <p:spPr bwMode="auto">
          <a:xfrm>
            <a:off x="3719513" y="5710238"/>
            <a:ext cx="165100" cy="209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4830" name="Прямоугольник 15"/>
          <p:cNvSpPr>
            <a:spLocks noChangeArrowheads="1"/>
          </p:cNvSpPr>
          <p:nvPr/>
        </p:nvSpPr>
        <p:spPr bwMode="auto">
          <a:xfrm>
            <a:off x="4356100" y="5729288"/>
            <a:ext cx="166688" cy="211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8457162" cy="247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48478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Библиографические ссылки, включенные в комплексную ссылку, отделяют друг от друга </a:t>
            </a:r>
            <a:r>
              <a:rPr lang="ru-RU" sz="3200" b="1" dirty="0">
                <a:solidFill>
                  <a:srgbClr val="FF0000"/>
                </a:solidFill>
              </a:rPr>
              <a:t>точкой с запятой </a:t>
            </a:r>
            <a:r>
              <a:rPr lang="ru-RU" sz="3200" b="1" dirty="0"/>
              <a:t>с пробелами до и после этого предписанного знака.</a:t>
            </a:r>
          </a:p>
        </p:txBody>
      </p:sp>
    </p:spTree>
    <p:extLst>
      <p:ext uri="{BB962C8B-B14F-4D97-AF65-F5344CB8AC3E}">
        <p14:creationId xmlns:p14="http://schemas.microsoft.com/office/powerpoint/2010/main" val="98374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431666"/>
              </p:ext>
            </p:extLst>
          </p:nvPr>
        </p:nvGraphicFramePr>
        <p:xfrm>
          <a:off x="251520" y="404665"/>
          <a:ext cx="85896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988840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Без тире.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Без издательства.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Один-три автора – перед заглавием книги, без области ответственности.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Без квадратных скобок. А лучше, без информации в квадратных скобках (физический носитель, примечания и пр.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50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170180"/>
              </p:ext>
            </p:extLst>
          </p:nvPr>
        </p:nvGraphicFramePr>
        <p:xfrm>
          <a:off x="251520" y="404665"/>
          <a:ext cx="85896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"/>
          <a:stretch/>
        </p:blipFill>
        <p:spPr>
          <a:xfrm>
            <a:off x="241033" y="1988840"/>
            <a:ext cx="388903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t="4200" r="30042"/>
          <a:stretch/>
        </p:blipFill>
        <p:spPr>
          <a:xfrm>
            <a:off x="4860032" y="1967040"/>
            <a:ext cx="3432666" cy="451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646095"/>
              </p:ext>
            </p:extLst>
          </p:nvPr>
        </p:nvGraphicFramePr>
        <p:xfrm>
          <a:off x="251520" y="116632"/>
          <a:ext cx="858964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3426" y="1628800"/>
            <a:ext cx="856895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ru-RU" sz="2800" dirty="0">
                <a:solidFill>
                  <a:srgbClr val="000000"/>
                </a:solidFill>
              </a:rPr>
              <a:t>E</a:t>
            </a:r>
            <a:r>
              <a:rPr lang="ru-RU" altLang="ru-RU" sz="2800" dirty="0" err="1">
                <a:solidFill>
                  <a:srgbClr val="000000"/>
                </a:solidFill>
              </a:rPr>
              <a:t>сли</a:t>
            </a:r>
            <a:r>
              <a:rPr lang="ru-RU" altLang="ru-RU" sz="2800" dirty="0">
                <a:solidFill>
                  <a:srgbClr val="000000"/>
                </a:solidFill>
              </a:rPr>
              <a:t> цитируемая статья имеет DOI</a:t>
            </a:r>
            <a:r>
              <a:rPr lang="en-US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 (</a:t>
            </a:r>
            <a:r>
              <a:rPr lang="ru-RU" altLang="ru-RU" sz="2800" dirty="0" err="1">
                <a:solidFill>
                  <a:srgbClr val="000000"/>
                </a:solidFill>
              </a:rPr>
              <a:t>Digital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</a:rPr>
              <a:t>Object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000000"/>
                </a:solidFill>
              </a:rPr>
              <a:t>Identifier</a:t>
            </a:r>
            <a:r>
              <a:rPr lang="ru-RU" altLang="ru-RU" sz="2800" dirty="0" smtClean="0">
                <a:solidFill>
                  <a:srgbClr val="000000"/>
                </a:solidFill>
              </a:rPr>
              <a:t>), необходимо </a:t>
            </a:r>
            <a:r>
              <a:rPr lang="ru-RU" altLang="ru-RU" sz="2800" dirty="0">
                <a:solidFill>
                  <a:srgbClr val="000000"/>
                </a:solidFill>
              </a:rPr>
              <a:t>указывать его </a:t>
            </a:r>
            <a:r>
              <a:rPr lang="ru-RU" altLang="ru-RU" sz="2800" dirty="0" smtClean="0">
                <a:solidFill>
                  <a:srgbClr val="000000"/>
                </a:solidFill>
              </a:rPr>
              <a:t>как завершение описания.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Kvelidze</a:t>
            </a:r>
            <a:r>
              <a:rPr lang="en-US" sz="2800" dirty="0"/>
              <a:t>-Kuznetsova N.N., </a:t>
            </a:r>
            <a:r>
              <a:rPr lang="en-US" sz="2800" dirty="0" err="1"/>
              <a:t>Morozova</a:t>
            </a:r>
            <a:r>
              <a:rPr lang="en-US" sz="2800" dirty="0"/>
              <a:t> S.A. </a:t>
            </a:r>
            <a:r>
              <a:rPr lang="en-US" sz="2800" dirty="0" smtClean="0"/>
              <a:t>Integrated approach to the effective provision of higher education educational programs with library and information resources.</a:t>
            </a:r>
            <a:r>
              <a:rPr lang="en-US" sz="2800" dirty="0"/>
              <a:t> </a:t>
            </a:r>
            <a:r>
              <a:rPr lang="en-US" sz="2800" i="1" dirty="0"/>
              <a:t>Scholarly Research and Information</a:t>
            </a:r>
            <a:r>
              <a:rPr lang="en-US" sz="2800" dirty="0"/>
              <a:t>. 2019;2(1):41-52. (In Russ.) </a:t>
            </a:r>
            <a:r>
              <a:rPr lang="en-US" sz="2800" dirty="0" smtClean="0"/>
              <a:t>DOI</a:t>
            </a:r>
            <a:r>
              <a:rPr lang="ru-RU" sz="2800" dirty="0" smtClean="0"/>
              <a:t>: </a:t>
            </a:r>
            <a:r>
              <a:rPr lang="en-US" sz="2800" dirty="0" smtClean="0"/>
              <a:t>https</a:t>
            </a:r>
            <a:r>
              <a:rPr lang="en-US" sz="2800" dirty="0"/>
              <a:t>://doi.org/10.24108/2658-3143-2019-2-1-41-52</a:t>
            </a:r>
            <a:endParaRPr lang="ru-RU" altLang="ru-RU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426" y="5013176"/>
            <a:ext cx="2170382" cy="432048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244727"/>
              </p:ext>
            </p:extLst>
          </p:nvPr>
        </p:nvGraphicFramePr>
        <p:xfrm>
          <a:off x="251520" y="116632"/>
          <a:ext cx="858964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484784"/>
            <a:ext cx="8568952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600" dirty="0">
                <a:solidFill>
                  <a:srgbClr val="000000"/>
                </a:solidFill>
              </a:rPr>
              <a:t>Количество названий в списках должно быть одинаковым. </a:t>
            </a:r>
            <a:endParaRPr lang="ru-RU" altLang="ru-RU" sz="2600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60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600" dirty="0" smtClean="0">
                <a:solidFill>
                  <a:srgbClr val="000000"/>
                </a:solidFill>
              </a:rPr>
              <a:t>Если </a:t>
            </a:r>
            <a:r>
              <a:rPr lang="ru-RU" altLang="ru-RU" sz="2600" dirty="0">
                <a:solidFill>
                  <a:srgbClr val="000000"/>
                </a:solidFill>
              </a:rPr>
              <a:t>статья написана на </a:t>
            </a:r>
            <a:r>
              <a:rPr lang="ru-RU" altLang="ru-RU" sz="2600" dirty="0" smtClean="0">
                <a:solidFill>
                  <a:srgbClr val="000000"/>
                </a:solidFill>
              </a:rPr>
              <a:t>иностранном языке, кроме английского, </a:t>
            </a:r>
            <a:r>
              <a:rPr lang="ru-RU" altLang="ru-RU" sz="2600" dirty="0">
                <a:solidFill>
                  <a:srgbClr val="000000"/>
                </a:solidFill>
              </a:rPr>
              <a:t>в </a:t>
            </a:r>
            <a:r>
              <a:rPr lang="ru-RU" altLang="ru-RU" sz="2600" dirty="0" err="1">
                <a:solidFill>
                  <a:srgbClr val="000000"/>
                </a:solidFill>
              </a:rPr>
              <a:t>References</a:t>
            </a:r>
            <a:r>
              <a:rPr lang="ru-RU" altLang="ru-RU" sz="2600" dirty="0">
                <a:solidFill>
                  <a:srgbClr val="000000"/>
                </a:solidFill>
              </a:rPr>
              <a:t> она должна быть процитирована в оригинальном виде</a:t>
            </a:r>
            <a:r>
              <a:rPr lang="ru-RU" altLang="ru-RU" sz="26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60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600" dirty="0">
                <a:solidFill>
                  <a:srgbClr val="000000"/>
                </a:solidFill>
              </a:rPr>
              <a:t>При оформлении ссылок </a:t>
            </a:r>
            <a:r>
              <a:rPr lang="ru-RU" altLang="ru-RU" sz="2600" dirty="0" err="1">
                <a:solidFill>
                  <a:srgbClr val="000000"/>
                </a:solidFill>
              </a:rPr>
              <a:t>References</a:t>
            </a:r>
            <a:r>
              <a:rPr lang="ru-RU" altLang="ru-RU" sz="2600" dirty="0">
                <a:solidFill>
                  <a:srgbClr val="000000"/>
                </a:solidFill>
              </a:rPr>
              <a:t> для русских журналов необходимо внимательно читать правила оформления </a:t>
            </a:r>
            <a:r>
              <a:rPr lang="ru-RU" altLang="ru-RU" sz="2600" dirty="0" err="1">
                <a:solidFill>
                  <a:srgbClr val="000000"/>
                </a:solidFill>
              </a:rPr>
              <a:t>References</a:t>
            </a:r>
            <a:r>
              <a:rPr lang="ru-RU" altLang="ru-RU" sz="2600" dirty="0">
                <a:solidFill>
                  <a:srgbClr val="000000"/>
                </a:solidFill>
              </a:rPr>
              <a:t> в этих журналах, т.к. журналы используют разные библиографические </a:t>
            </a:r>
            <a:r>
              <a:rPr lang="ru-RU" altLang="ru-RU" sz="2600" dirty="0" smtClean="0">
                <a:solidFill>
                  <a:srgbClr val="000000"/>
                </a:solidFill>
              </a:rPr>
              <a:t>стандарты.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60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600" dirty="0">
                <a:solidFill>
                  <a:srgbClr val="000000"/>
                </a:solidFill>
              </a:rPr>
              <a:t>В случае отсутствия правил оформления в журнале или каких-то противоречий в правилах, следует смотреть </a:t>
            </a:r>
            <a:r>
              <a:rPr lang="ru-RU" altLang="ru-RU" sz="2600" dirty="0" smtClean="0">
                <a:solidFill>
                  <a:srgbClr val="000000"/>
                </a:solidFill>
              </a:rPr>
              <a:t>непосредственно</a:t>
            </a:r>
            <a:r>
              <a:rPr lang="en-US" altLang="ru-RU" sz="2600" dirty="0" smtClean="0">
                <a:solidFill>
                  <a:srgbClr val="000000"/>
                </a:solidFill>
              </a:rPr>
              <a:t> </a:t>
            </a:r>
            <a:r>
              <a:rPr lang="ru-RU" altLang="ru-RU" sz="2600" dirty="0">
                <a:solidFill>
                  <a:srgbClr val="000000"/>
                </a:solidFill>
              </a:rPr>
              <a:t>в</a:t>
            </a:r>
            <a:r>
              <a:rPr lang="ru-RU" altLang="ru-RU" sz="2600" dirty="0" smtClean="0">
                <a:solidFill>
                  <a:srgbClr val="000000"/>
                </a:solidFill>
              </a:rPr>
              <a:t> </a:t>
            </a:r>
            <a:r>
              <a:rPr lang="ru-RU" altLang="ru-RU" sz="2600" dirty="0">
                <a:solidFill>
                  <a:srgbClr val="000000"/>
                </a:solidFill>
              </a:rPr>
              <a:t>выпусках журнала как оформлены ссылки в статьях.</a:t>
            </a:r>
          </a:p>
        </p:txBody>
      </p:sp>
    </p:spTree>
    <p:extLst>
      <p:ext uri="{BB962C8B-B14F-4D97-AF65-F5344CB8AC3E}">
        <p14:creationId xmlns:p14="http://schemas.microsoft.com/office/powerpoint/2010/main" val="17816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223649"/>
              </p:ext>
            </p:extLst>
          </p:nvPr>
        </p:nvGraphicFramePr>
        <p:xfrm>
          <a:off x="251520" y="116632"/>
          <a:ext cx="858964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052736"/>
            <a:ext cx="85689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MLA (</a:t>
            </a:r>
            <a:r>
              <a:rPr lang="ru-RU" sz="2400" b="1" dirty="0" err="1"/>
              <a:t>Modern</a:t>
            </a:r>
            <a:r>
              <a:rPr lang="ru-RU" sz="2400" b="1" dirty="0"/>
              <a:t> </a:t>
            </a:r>
            <a:r>
              <a:rPr lang="ru-RU" sz="2400" b="1" dirty="0" err="1"/>
              <a:t>Language</a:t>
            </a:r>
            <a:r>
              <a:rPr lang="ru-RU" sz="2400" b="1" dirty="0"/>
              <a:t> </a:t>
            </a:r>
            <a:r>
              <a:rPr lang="ru-RU" sz="2400" b="1" dirty="0" err="1"/>
              <a:t>Association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style</a:t>
            </a:r>
            <a:endParaRPr lang="ru-RU" sz="2400" b="1" dirty="0"/>
          </a:p>
          <a:p>
            <a:r>
              <a:rPr lang="ru-RU" dirty="0"/>
              <a:t>Стиль, разработанный </a:t>
            </a:r>
            <a:r>
              <a:rPr lang="ru-RU" dirty="0" smtClean="0"/>
              <a:t>Ассоциацией современных языков. </a:t>
            </a:r>
          </a:p>
          <a:p>
            <a:r>
              <a:rPr lang="ru-RU" dirty="0" smtClean="0"/>
              <a:t>Используется </a:t>
            </a:r>
            <a:r>
              <a:rPr lang="ru-RU" dirty="0"/>
              <a:t>учеными, </a:t>
            </a:r>
            <a:r>
              <a:rPr lang="ru-RU" dirty="0" smtClean="0"/>
              <a:t>издателями журналов</a:t>
            </a:r>
            <a:r>
              <a:rPr lang="ru-RU" dirty="0"/>
              <a:t>, академической и коммерческой</a:t>
            </a:r>
          </a:p>
          <a:p>
            <a:r>
              <a:rPr lang="ru-RU" dirty="0"/>
              <a:t>печатью, как правило в </a:t>
            </a:r>
            <a:r>
              <a:rPr lang="ru-RU" dirty="0" smtClean="0"/>
              <a:t>области гуманитарных </a:t>
            </a:r>
            <a:r>
              <a:rPr lang="ru-RU" dirty="0"/>
              <a:t>наук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03648" y="2201382"/>
            <a:ext cx="41044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536" y="328498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Книга</a:t>
            </a:r>
          </a:p>
          <a:p>
            <a:r>
              <a:rPr lang="es-ES_tradnl" dirty="0"/>
              <a:t>Koenig, Gloria. </a:t>
            </a:r>
            <a:r>
              <a:rPr lang="ru-RU" dirty="0" smtClean="0"/>
              <a:t> </a:t>
            </a:r>
            <a:r>
              <a:rPr lang="es-ES_tradnl" i="1" dirty="0" smtClean="0"/>
              <a:t>Iconic </a:t>
            </a:r>
            <a:r>
              <a:rPr lang="es-ES_tradnl" i="1" dirty="0"/>
              <a:t>LA: Stories of LA’s Most Memorable Buildings</a:t>
            </a:r>
            <a:r>
              <a:rPr lang="es-ES_tradnl" dirty="0"/>
              <a:t>. </a:t>
            </a:r>
            <a:r>
              <a:rPr lang="es-ES_tradnl" dirty="0" smtClean="0"/>
              <a:t>Glendale</a:t>
            </a:r>
            <a:r>
              <a:rPr lang="es-ES_tradnl" dirty="0"/>
              <a:t>: </a:t>
            </a:r>
          </a:p>
          <a:p>
            <a:r>
              <a:rPr lang="es-ES_tradnl" dirty="0"/>
              <a:t>Balcony, </a:t>
            </a:r>
            <a:r>
              <a:rPr lang="es-ES_tradnl" dirty="0" smtClean="0"/>
              <a:t>2000</a:t>
            </a:r>
            <a:r>
              <a:rPr lang="es-ES_tradnl" dirty="0"/>
              <a:t>. </a:t>
            </a:r>
            <a:r>
              <a:rPr lang="es-ES_tradnl" dirty="0" smtClean="0"/>
              <a:t>Print.</a:t>
            </a:r>
            <a:endParaRPr lang="ru-RU" dirty="0" smtClean="0"/>
          </a:p>
          <a:p>
            <a:endParaRPr lang="es-ES_tradnl" dirty="0"/>
          </a:p>
          <a:p>
            <a:r>
              <a:rPr lang="ru-RU" u="sng" dirty="0" smtClean="0"/>
              <a:t>Статья </a:t>
            </a:r>
            <a:r>
              <a:rPr lang="ru-RU" u="sng" dirty="0"/>
              <a:t>(печатное издание)</a:t>
            </a:r>
          </a:p>
          <a:p>
            <a:r>
              <a:rPr lang="es-ES_tradnl" dirty="0"/>
              <a:t>Ouroussoff, Nicolai. </a:t>
            </a:r>
            <a:r>
              <a:rPr lang="es-ES_tradnl" dirty="0" smtClean="0"/>
              <a:t>"</a:t>
            </a:r>
            <a:r>
              <a:rPr lang="es-ES_tradnl" dirty="0"/>
              <a:t>Enduring Legacy: How the Spanish Missions Still Shape Modern </a:t>
            </a:r>
            <a:r>
              <a:rPr lang="es-ES_tradnl" dirty="0" smtClean="0"/>
              <a:t>California</a:t>
            </a:r>
            <a:r>
              <a:rPr lang="ru-RU" dirty="0" smtClean="0"/>
              <a:t>».</a:t>
            </a:r>
            <a:r>
              <a:rPr lang="es-ES_tradnl" dirty="0" smtClean="0"/>
              <a:t> </a:t>
            </a:r>
            <a:r>
              <a:rPr lang="es-ES_tradnl" i="1" dirty="0" smtClean="0"/>
              <a:t>Los </a:t>
            </a:r>
            <a:r>
              <a:rPr lang="es-ES_tradnl" i="1" dirty="0"/>
              <a:t>Angeles Times</a:t>
            </a:r>
            <a:r>
              <a:rPr lang="es-ES_tradnl" dirty="0"/>
              <a:t> </a:t>
            </a:r>
            <a:r>
              <a:rPr lang="es-ES_tradnl" dirty="0" smtClean="0"/>
              <a:t>7 </a:t>
            </a:r>
            <a:r>
              <a:rPr lang="es-ES_tradnl" dirty="0"/>
              <a:t>Sept. 1997, </a:t>
            </a:r>
            <a:r>
              <a:rPr lang="es-ES_tradnl" dirty="0" smtClean="0"/>
              <a:t>home </a:t>
            </a:r>
            <a:r>
              <a:rPr lang="es-ES_tradnl" dirty="0"/>
              <a:t>ed.: </a:t>
            </a:r>
            <a:r>
              <a:rPr lang="es-ES_tradnl" dirty="0" smtClean="0"/>
              <a:t>B2</a:t>
            </a:r>
            <a:r>
              <a:rPr lang="es-ES_tradnl" dirty="0"/>
              <a:t>+. </a:t>
            </a:r>
            <a:r>
              <a:rPr lang="es-ES_tradnl" dirty="0" smtClean="0"/>
              <a:t>Print.</a:t>
            </a:r>
            <a:endParaRPr lang="ru-RU" dirty="0" smtClean="0"/>
          </a:p>
          <a:p>
            <a:endParaRPr lang="ru-RU" dirty="0"/>
          </a:p>
          <a:p>
            <a:r>
              <a:rPr lang="ru-RU" u="sng" dirty="0"/>
              <a:t>Электронный ресурс (удаленный доступ)</a:t>
            </a:r>
          </a:p>
          <a:p>
            <a:r>
              <a:rPr lang="es-ES_tradnl" dirty="0"/>
              <a:t>Hannah, Daniel K. </a:t>
            </a:r>
            <a:r>
              <a:rPr lang="es-ES_tradnl" dirty="0" smtClean="0"/>
              <a:t>"</a:t>
            </a:r>
            <a:r>
              <a:rPr lang="es-ES_tradnl" dirty="0"/>
              <a:t>The Private Life, the Public Stage: Henry James in Recent Fiction." </a:t>
            </a:r>
          </a:p>
          <a:p>
            <a:r>
              <a:rPr lang="es-ES_tradnl" i="1" dirty="0"/>
              <a:t>Journal of Modern Literature</a:t>
            </a:r>
            <a:r>
              <a:rPr lang="es-ES_tradnl" dirty="0"/>
              <a:t>, </a:t>
            </a:r>
            <a:r>
              <a:rPr lang="es-ES_tradnl" dirty="0" smtClean="0"/>
              <a:t>vol.30</a:t>
            </a:r>
            <a:r>
              <a:rPr lang="es-ES_tradnl" dirty="0"/>
              <a:t>, </a:t>
            </a:r>
            <a:r>
              <a:rPr lang="es-ES_tradnl" dirty="0" smtClean="0"/>
              <a:t>no</a:t>
            </a:r>
            <a:r>
              <a:rPr lang="es-ES_tradnl" dirty="0"/>
              <a:t>. 3, </a:t>
            </a:r>
            <a:r>
              <a:rPr lang="es-ES_tradnl" dirty="0" smtClean="0"/>
              <a:t>2007</a:t>
            </a:r>
            <a:r>
              <a:rPr lang="es-ES_tradnl" dirty="0"/>
              <a:t>, </a:t>
            </a:r>
            <a:r>
              <a:rPr lang="es-ES_tradnl" dirty="0" smtClean="0"/>
              <a:t>pp</a:t>
            </a:r>
            <a:r>
              <a:rPr lang="es-ES_tradnl" dirty="0"/>
              <a:t>. 70-94. </a:t>
            </a:r>
            <a:r>
              <a:rPr lang="es-ES_tradnl" dirty="0" smtClean="0"/>
              <a:t>JSTOR</a:t>
            </a:r>
            <a:r>
              <a:rPr lang="es-ES_tradnl" dirty="0"/>
              <a:t>, </a:t>
            </a:r>
            <a:r>
              <a:rPr lang="es-ES_tradnl" dirty="0" smtClean="0"/>
              <a:t>www.jstor.org.ezproxy.lib.uwf.edu/stable/30053134</a:t>
            </a:r>
            <a:r>
              <a:rPr lang="es-ES_tradnl" dirty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20138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Курсив – название издания</a:t>
            </a:r>
          </a:p>
          <a:p>
            <a:r>
              <a:rPr lang="ru-RU" sz="2400" b="1" dirty="0" smtClean="0"/>
              <a:t>Год – в конце описания (аналогично рос. стандарту)</a:t>
            </a:r>
          </a:p>
          <a:p>
            <a:r>
              <a:rPr lang="ru-RU" sz="2400" b="1" dirty="0" smtClean="0"/>
              <a:t>Кавычки – название статьи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081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191856"/>
              </p:ext>
            </p:extLst>
          </p:nvPr>
        </p:nvGraphicFramePr>
        <p:xfrm>
          <a:off x="251520" y="116632"/>
          <a:ext cx="858964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052736"/>
            <a:ext cx="85689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APA (</a:t>
            </a:r>
            <a:r>
              <a:rPr lang="ru-RU" sz="2400" b="1" dirty="0" err="1"/>
              <a:t>American</a:t>
            </a:r>
            <a:r>
              <a:rPr lang="ru-RU" sz="2400" b="1" dirty="0"/>
              <a:t> </a:t>
            </a:r>
            <a:r>
              <a:rPr lang="ru-RU" sz="2400" b="1" dirty="0" err="1" smtClean="0"/>
              <a:t>Psychological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Association</a:t>
            </a:r>
            <a:r>
              <a:rPr lang="ru-RU" sz="2400" b="1" dirty="0"/>
              <a:t>) </a:t>
            </a:r>
            <a:r>
              <a:rPr lang="ru-RU" sz="2400" b="1" dirty="0" err="1"/>
              <a:t>style</a:t>
            </a:r>
            <a:endParaRPr lang="ru-RU" sz="2400" b="1" dirty="0"/>
          </a:p>
          <a:p>
            <a:r>
              <a:rPr lang="ru-RU" sz="2400" b="1" dirty="0"/>
              <a:t>Стиль Американской психологической</a:t>
            </a:r>
          </a:p>
          <a:p>
            <a:r>
              <a:rPr lang="ru-RU" sz="2400" b="1" dirty="0"/>
              <a:t>ассоциации</a:t>
            </a:r>
          </a:p>
          <a:p>
            <a:r>
              <a:rPr lang="ru-RU" dirty="0" smtClean="0"/>
              <a:t>используется </a:t>
            </a:r>
            <a:r>
              <a:rPr lang="ru-RU" dirty="0"/>
              <a:t>для оформления </a:t>
            </a:r>
            <a:r>
              <a:rPr lang="ru-RU" dirty="0" smtClean="0"/>
              <a:t>цитат и </a:t>
            </a:r>
            <a:r>
              <a:rPr lang="ru-RU" dirty="0"/>
              <a:t>источников — в психологии</a:t>
            </a:r>
            <a:r>
              <a:rPr lang="ru-RU" dirty="0" smtClean="0"/>
              <a:t>, образовании</a:t>
            </a:r>
            <a:r>
              <a:rPr lang="ru-RU" dirty="0"/>
              <a:t>, социальных науках</a:t>
            </a:r>
            <a:r>
              <a:rPr lang="ru-RU" dirty="0" smtClean="0"/>
              <a:t>. Используется </a:t>
            </a:r>
            <a:r>
              <a:rPr lang="ru-RU" dirty="0"/>
              <a:t>многими </a:t>
            </a:r>
            <a:r>
              <a:rPr lang="ru-RU" dirty="0" smtClean="0"/>
              <a:t>медицинскими журналами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01466" y="2663045"/>
            <a:ext cx="6948772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31540" y="38610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Книга</a:t>
            </a:r>
            <a:endParaRPr lang="ru-RU" dirty="0"/>
          </a:p>
          <a:p>
            <a:r>
              <a:rPr lang="es-ES_tradnl" dirty="0"/>
              <a:t>Airey, D. (2010). </a:t>
            </a:r>
            <a:r>
              <a:rPr lang="es-ES_tradnl" i="1" dirty="0"/>
              <a:t>Logo design love: A guide to creating iconic brand identities.</a:t>
            </a:r>
            <a:r>
              <a:rPr lang="es-ES_tradnl" dirty="0"/>
              <a:t> Berkeley, CA: New Riders.</a:t>
            </a:r>
          </a:p>
          <a:p>
            <a:r>
              <a:rPr lang="ru-RU" b="1" dirty="0"/>
              <a:t>Серийное издание / журнальная статья (печатное издание)</a:t>
            </a:r>
            <a:endParaRPr lang="ru-RU" dirty="0"/>
          </a:p>
          <a:p>
            <a:r>
              <a:rPr lang="es-ES_tradnl" dirty="0"/>
              <a:t>Thompson, C. (2010). Facebook: Cautionary tales for nurses. </a:t>
            </a:r>
            <a:r>
              <a:rPr lang="es-ES_tradnl" i="1" dirty="0"/>
              <a:t>Kai Tiaki: Nursing New Zealand,</a:t>
            </a:r>
            <a:r>
              <a:rPr lang="es-ES_tradnl" dirty="0"/>
              <a:t> </a:t>
            </a:r>
            <a:r>
              <a:rPr lang="es-ES_tradnl" i="1" dirty="0"/>
              <a:t>16</a:t>
            </a:r>
            <a:r>
              <a:rPr lang="es-ES_tradnl" dirty="0"/>
              <a:t>(7), 26.</a:t>
            </a:r>
          </a:p>
          <a:p>
            <a:r>
              <a:rPr lang="ru-RU" b="1" dirty="0"/>
              <a:t>Электронный ресурс (удаленный доступ)</a:t>
            </a:r>
            <a:endParaRPr lang="ru-RU" dirty="0"/>
          </a:p>
          <a:p>
            <a:r>
              <a:rPr lang="es-ES_tradnl" dirty="0"/>
              <a:t>Ministry of Health. (2014). </a:t>
            </a:r>
            <a:r>
              <a:rPr lang="es-ES_tradnl" i="1" dirty="0"/>
              <a:t>Ebola: Information for the public.</a:t>
            </a:r>
            <a:r>
              <a:rPr lang="es-ES_tradnl" dirty="0"/>
              <a:t> Retrieved from http://www.health.govt.nz/your-health/conditions-and-treatments/diseases-and-illnesses/ebolainformation-public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685953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Курсив – название издания</a:t>
            </a:r>
          </a:p>
          <a:p>
            <a:r>
              <a:rPr lang="ru-RU" sz="2400" b="1" dirty="0" smtClean="0"/>
              <a:t>Год – в начале описания</a:t>
            </a:r>
          </a:p>
          <a:p>
            <a:r>
              <a:rPr lang="ru-RU" sz="2400" b="1" dirty="0"/>
              <a:t>Кавычки – название статьи</a:t>
            </a:r>
          </a:p>
          <a:p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96136" y="2348880"/>
            <a:ext cx="2556284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279217"/>
              </p:ext>
            </p:extLst>
          </p:nvPr>
        </p:nvGraphicFramePr>
        <p:xfrm>
          <a:off x="251520" y="116632"/>
          <a:ext cx="858964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052736"/>
            <a:ext cx="85689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494" y="836712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Chicago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style</a:t>
            </a:r>
            <a:r>
              <a:rPr lang="ru-RU" sz="2400" b="1" dirty="0" smtClean="0"/>
              <a:t> </a:t>
            </a:r>
          </a:p>
          <a:p>
            <a:r>
              <a:rPr lang="ru-RU" sz="1600" dirty="0" smtClean="0"/>
              <a:t>Чикагский </a:t>
            </a:r>
            <a:r>
              <a:rPr lang="ru-RU" sz="1600" dirty="0"/>
              <a:t>стиль цитирования </a:t>
            </a:r>
            <a:r>
              <a:rPr lang="ru-RU" sz="1600" dirty="0" smtClean="0"/>
              <a:t>определяет особенности </a:t>
            </a:r>
            <a:r>
              <a:rPr lang="ru-RU" sz="1600" dirty="0"/>
              <a:t>подготовки и </a:t>
            </a:r>
            <a:r>
              <a:rPr lang="ru-RU" sz="1600" dirty="0" smtClean="0"/>
              <a:t>публикации работ </a:t>
            </a:r>
            <a:r>
              <a:rPr lang="ru-RU" sz="1600" dirty="0"/>
              <a:t>с точки зрения форматирования </a:t>
            </a:r>
            <a:r>
              <a:rPr lang="ru-RU" sz="1600" dirty="0" smtClean="0"/>
              <a:t>и цитирования.  </a:t>
            </a:r>
          </a:p>
          <a:p>
            <a:r>
              <a:rPr lang="ru-RU" sz="1600" dirty="0" smtClean="0"/>
              <a:t>Используется </a:t>
            </a:r>
            <a:r>
              <a:rPr lang="ru-RU" sz="1600" dirty="0"/>
              <a:t>в некоторых </a:t>
            </a:r>
            <a:r>
              <a:rPr lang="ru-RU" sz="1600" dirty="0" smtClean="0"/>
              <a:t>социально-научных </a:t>
            </a:r>
            <a:r>
              <a:rPr lang="ru-RU" sz="1600" dirty="0"/>
              <a:t>публикациях и в </a:t>
            </a:r>
            <a:r>
              <a:rPr lang="ru-RU" sz="1600" dirty="0" smtClean="0"/>
              <a:t>большинстве исторических журналов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47664" y="2060848"/>
            <a:ext cx="6948772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544" y="3573016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Книга</a:t>
            </a:r>
            <a:endParaRPr lang="ru-RU" dirty="0"/>
          </a:p>
          <a:p>
            <a:r>
              <a:rPr lang="es-ES_tradnl" dirty="0"/>
              <a:t>Cooper, James Fenimore. </a:t>
            </a:r>
            <a:r>
              <a:rPr lang="es-ES_tradnl" i="1" dirty="0"/>
              <a:t>The Last of the Mohicans; A Narrative of 1757.</a:t>
            </a:r>
            <a:r>
              <a:rPr lang="es-ES_tradnl" dirty="0"/>
              <a:t> London: John Miller, 1826.</a:t>
            </a:r>
          </a:p>
          <a:p>
            <a:r>
              <a:rPr lang="ru-RU" b="1" dirty="0"/>
              <a:t>Серийное издание / журнальная статья (печатное издание)</a:t>
            </a:r>
            <a:endParaRPr lang="ru-RU" dirty="0"/>
          </a:p>
          <a:p>
            <a:r>
              <a:rPr lang="es-ES_tradnl" dirty="0"/>
              <a:t>Lundblad, Michael. "Epistemology of the Jungle: Progressive-Era Sexuality and the Nature of the Beast." </a:t>
            </a:r>
            <a:r>
              <a:rPr lang="es-ES_tradnl" i="1" dirty="0"/>
              <a:t>American Literature</a:t>
            </a:r>
            <a:r>
              <a:rPr lang="es-ES_tradnl" dirty="0"/>
              <a:t> 81, no. 4 (December 2009): 747-773.</a:t>
            </a:r>
          </a:p>
          <a:p>
            <a:r>
              <a:rPr lang="ru-RU" b="1" dirty="0"/>
              <a:t>Электронный ресурс (удаленный доступ)</a:t>
            </a:r>
            <a:endParaRPr lang="ru-RU" dirty="0"/>
          </a:p>
          <a:p>
            <a:r>
              <a:rPr lang="es-ES_tradnl" dirty="0"/>
              <a:t>Ward, Paul. </a:t>
            </a:r>
            <a:r>
              <a:rPr lang="es-ES_tradnl" dirty="0" smtClean="0"/>
              <a:t>"</a:t>
            </a:r>
            <a:r>
              <a:rPr lang="es-ES_tradnl" dirty="0"/>
              <a:t>Antarctica Fact File." </a:t>
            </a:r>
            <a:r>
              <a:rPr lang="es-ES_tradnl" i="1" dirty="0"/>
              <a:t>Cool Antarctica.</a:t>
            </a:r>
            <a:r>
              <a:rPr lang="es-ES_tradnl" dirty="0"/>
              <a:t> Last modified 2001. http://www.coolantarctica.com/Antarctica%20fact%20file/antarctica%20fact%20file%20index.htm.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6855" y="2348881"/>
            <a:ext cx="832777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9502" y="237268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Курсив – название издания</a:t>
            </a:r>
          </a:p>
          <a:p>
            <a:r>
              <a:rPr lang="ru-RU" sz="2400" b="1" dirty="0" smtClean="0"/>
              <a:t>Год – в конце описания (аналогично рос. стандарту)</a:t>
            </a:r>
          </a:p>
          <a:p>
            <a:r>
              <a:rPr lang="ru-RU" sz="2400" b="1" dirty="0" smtClean="0"/>
              <a:t>Кавычки – название статьи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527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851572"/>
              </p:ext>
            </p:extLst>
          </p:nvPr>
        </p:nvGraphicFramePr>
        <p:xfrm>
          <a:off x="251520" y="116632"/>
          <a:ext cx="858964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052736"/>
            <a:ext cx="85689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494" y="83671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Harvard</a:t>
            </a:r>
            <a:r>
              <a:rPr lang="ru-RU" sz="2400" b="1" dirty="0"/>
              <a:t> </a:t>
            </a:r>
            <a:r>
              <a:rPr lang="ru-RU" sz="2400" b="1" dirty="0" err="1"/>
              <a:t>style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dirty="0" smtClean="0"/>
              <a:t>Гарвардский </a:t>
            </a:r>
            <a:r>
              <a:rPr lang="ru-RU" dirty="0"/>
              <a:t>стиль, или стиль «автор-дата» (</a:t>
            </a:r>
            <a:r>
              <a:rPr lang="ru-RU" dirty="0" err="1"/>
              <a:t>author-date</a:t>
            </a:r>
            <a:r>
              <a:rPr lang="ru-RU" dirty="0"/>
              <a:t>), является наиболее распространенным в отрасли гуманитарных и социальных </a:t>
            </a:r>
            <a:r>
              <a:rPr lang="ru-RU" dirty="0" smtClean="0"/>
              <a:t>наук. </a:t>
            </a:r>
            <a:endParaRPr lang="ru-RU" sz="1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40152" y="1556792"/>
            <a:ext cx="20162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544" y="3573016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Книга</a:t>
            </a:r>
            <a:endParaRPr lang="ru-RU" dirty="0"/>
          </a:p>
          <a:p>
            <a:r>
              <a:rPr lang="en-US" dirty="0" err="1"/>
              <a:t>Belenky</a:t>
            </a:r>
            <a:r>
              <a:rPr lang="en-US" dirty="0"/>
              <a:t>, M, </a:t>
            </a:r>
            <a:r>
              <a:rPr lang="en-US" dirty="0" err="1"/>
              <a:t>Clinchy</a:t>
            </a:r>
            <a:r>
              <a:rPr lang="en-US" dirty="0"/>
              <a:t>, B, Goldberger, N &amp; </a:t>
            </a:r>
            <a:r>
              <a:rPr lang="en-US" dirty="0" err="1"/>
              <a:t>Tarule</a:t>
            </a:r>
            <a:r>
              <a:rPr lang="en-US" dirty="0"/>
              <a:t>, </a:t>
            </a:r>
            <a:r>
              <a:rPr lang="en-US" dirty="0" smtClean="0"/>
              <a:t>J. (1986) </a:t>
            </a:r>
            <a:r>
              <a:rPr lang="en-US" i="1" dirty="0"/>
              <a:t>Women’s ways of knowing</a:t>
            </a:r>
            <a:r>
              <a:rPr lang="en-US" dirty="0"/>
              <a:t>, Basic, New York. 	</a:t>
            </a:r>
          </a:p>
          <a:p>
            <a:r>
              <a:rPr lang="ru-RU" b="1" dirty="0" smtClean="0"/>
              <a:t>Серийное </a:t>
            </a:r>
            <a:r>
              <a:rPr lang="ru-RU" b="1" dirty="0"/>
              <a:t>издание / журнальная статья (печатное издание)</a:t>
            </a:r>
            <a:endParaRPr lang="ru-RU" dirty="0"/>
          </a:p>
          <a:p>
            <a:r>
              <a:rPr lang="en-US" dirty="0"/>
              <a:t>Younger, </a:t>
            </a:r>
            <a:r>
              <a:rPr lang="en-US" dirty="0" smtClean="0"/>
              <a:t>P. (2004) </a:t>
            </a:r>
            <a:r>
              <a:rPr lang="ru-RU" dirty="0" smtClean="0"/>
              <a:t>«</a:t>
            </a:r>
            <a:r>
              <a:rPr lang="en-US" dirty="0" smtClean="0"/>
              <a:t>Using </a:t>
            </a:r>
            <a:r>
              <a:rPr lang="en-US" dirty="0"/>
              <a:t>the internet to conduct a literature </a:t>
            </a:r>
            <a:r>
              <a:rPr lang="en-US" dirty="0" smtClean="0"/>
              <a:t>search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en-US" i="1" dirty="0"/>
              <a:t>Nursing Standard, </a:t>
            </a:r>
            <a:r>
              <a:rPr lang="en-US" dirty="0"/>
              <a:t>vol. 19, no. 6, pp. 45-51. 	</a:t>
            </a:r>
          </a:p>
          <a:p>
            <a:r>
              <a:rPr lang="ru-RU" b="1" dirty="0" smtClean="0"/>
              <a:t>Электронный </a:t>
            </a:r>
            <a:r>
              <a:rPr lang="ru-RU" b="1" dirty="0"/>
              <a:t>ресурс (удаленный доступ)</a:t>
            </a:r>
            <a:endParaRPr lang="ru-RU" dirty="0"/>
          </a:p>
          <a:p>
            <a:r>
              <a:rPr lang="en-US" dirty="0"/>
              <a:t>Este, J, Warren, C, Connor, L, Brown, M, Pollard, R &amp; O’Connor, </a:t>
            </a:r>
            <a:r>
              <a:rPr lang="en-US" dirty="0" smtClean="0"/>
              <a:t>T. (2008) </a:t>
            </a:r>
            <a:r>
              <a:rPr lang="en-US" i="1" dirty="0"/>
              <a:t>Life in the clickstream: the future of journalism</a:t>
            </a:r>
            <a:r>
              <a:rPr lang="en-US" dirty="0"/>
              <a:t>, Media Entertainment and Arts </a:t>
            </a:r>
            <a:r>
              <a:rPr lang="en-US" dirty="0" smtClean="0"/>
              <a:t>Alliance. Available at: http</a:t>
            </a:r>
            <a:r>
              <a:rPr lang="en-US" dirty="0"/>
              <a:t>://www.alliance.org.au/documents/ </a:t>
            </a:r>
            <a:r>
              <a:rPr lang="en-US" dirty="0" smtClean="0"/>
              <a:t>foj_report_final.pdf (Accessed: </a:t>
            </a:r>
            <a:r>
              <a:rPr lang="en-US" dirty="0"/>
              <a:t>27 May </a:t>
            </a:r>
            <a:r>
              <a:rPr lang="en-US" dirty="0" smtClean="0"/>
              <a:t>2009).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9888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Курсив – название издания</a:t>
            </a:r>
          </a:p>
          <a:p>
            <a:r>
              <a:rPr lang="ru-RU" sz="2400" b="1" dirty="0"/>
              <a:t>Год – в начале описания</a:t>
            </a:r>
          </a:p>
          <a:p>
            <a:r>
              <a:rPr lang="ru-RU" sz="2400" b="1" dirty="0" smtClean="0"/>
              <a:t>Кавычки – название статьи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6855" y="1836800"/>
            <a:ext cx="6377393" cy="155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144249"/>
              </p:ext>
            </p:extLst>
          </p:nvPr>
        </p:nvGraphicFramePr>
        <p:xfrm>
          <a:off x="251520" y="116632"/>
          <a:ext cx="858964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3839" y="1013896"/>
            <a:ext cx="8352928" cy="529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Стандарт </a:t>
            </a:r>
            <a:r>
              <a:rPr lang="en-US" sz="2000" b="1" dirty="0" smtClean="0"/>
              <a:t>Harvard</a:t>
            </a:r>
            <a:r>
              <a:rPr lang="ru-RU" sz="2000" b="1" dirty="0" smtClean="0"/>
              <a:t> (публикации на русском языке в </a:t>
            </a:r>
            <a:r>
              <a:rPr lang="en-US" sz="2000" b="1" dirty="0" smtClean="0"/>
              <a:t>References</a:t>
            </a:r>
            <a:r>
              <a:rPr lang="ru-RU" sz="2000" b="1" dirty="0" smtClean="0"/>
              <a:t>)</a:t>
            </a:r>
            <a:endParaRPr lang="en-US" sz="2000" b="1" dirty="0" smtClean="0"/>
          </a:p>
          <a:p>
            <a:r>
              <a:rPr lang="ru-RU" sz="1400" b="1" dirty="0" smtClean="0"/>
              <a:t>Книга</a:t>
            </a:r>
            <a:endParaRPr lang="en-US" sz="1400" b="1" dirty="0"/>
          </a:p>
          <a:p>
            <a:r>
              <a:rPr lang="es-ES_tradnl" sz="1400" dirty="0" smtClean="0"/>
              <a:t>Turchaninov </a:t>
            </a:r>
            <a:r>
              <a:rPr lang="es-ES_tradnl" sz="1400" dirty="0"/>
              <a:t>I.A., Joseph, M.A. </a:t>
            </a:r>
            <a:r>
              <a:rPr lang="es-ES_tradnl" sz="1400" b="1" dirty="0">
                <a:solidFill>
                  <a:srgbClr val="FF0000"/>
                </a:solidFill>
              </a:rPr>
              <a:t>and</a:t>
            </a:r>
            <a:r>
              <a:rPr lang="es-ES_tradnl" sz="1400" dirty="0"/>
              <a:t> Kasparyan, E.V. </a:t>
            </a:r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es-ES_tradnl" sz="1400" b="1" dirty="0" smtClean="0">
                <a:solidFill>
                  <a:srgbClr val="FF0000"/>
                </a:solidFill>
              </a:rPr>
              <a:t>1989</a:t>
            </a:r>
            <a:r>
              <a:rPr lang="ru-RU" sz="1400" b="1" dirty="0" smtClean="0">
                <a:solidFill>
                  <a:srgbClr val="FF0000"/>
                </a:solidFill>
              </a:rPr>
              <a:t>)</a:t>
            </a:r>
            <a:r>
              <a:rPr lang="es-ES_tradnl" sz="1400" dirty="0"/>
              <a:t> </a:t>
            </a:r>
            <a:r>
              <a:rPr lang="es-ES_tradnl" sz="1400" i="1" dirty="0"/>
              <a:t>Osnovy mekhaniki gornykh porod</a:t>
            </a:r>
            <a:r>
              <a:rPr lang="es-ES_tradnl" sz="1400" dirty="0"/>
              <a:t> </a:t>
            </a:r>
            <a:r>
              <a:rPr lang="es-ES_tradnl" sz="1400" b="1" dirty="0">
                <a:solidFill>
                  <a:srgbClr val="FF0000"/>
                </a:solidFill>
              </a:rPr>
              <a:t>[</a:t>
            </a:r>
            <a:r>
              <a:rPr lang="es-ES_tradnl" sz="1400" dirty="0"/>
              <a:t>Fundamentals of Rock Mechanics</a:t>
            </a:r>
            <a:r>
              <a:rPr lang="es-ES_tradnl" sz="1400" b="1" dirty="0">
                <a:solidFill>
                  <a:srgbClr val="FF0000"/>
                </a:solidFill>
              </a:rPr>
              <a:t>]</a:t>
            </a:r>
            <a:r>
              <a:rPr lang="es-ES_tradnl" sz="1400" dirty="0"/>
              <a:t>, Nedra, St. Petersburg, </a:t>
            </a:r>
            <a:r>
              <a:rPr lang="es-ES_tradnl" sz="1400" dirty="0" smtClean="0"/>
              <a:t>Russia</a:t>
            </a:r>
            <a:r>
              <a:rPr lang="ru-RU" sz="1400" dirty="0" smtClean="0"/>
              <a:t>,</a:t>
            </a:r>
            <a:r>
              <a:rPr lang="es-ES_tradnl" sz="1400" dirty="0" smtClean="0"/>
              <a:t> </a:t>
            </a:r>
            <a:r>
              <a:rPr lang="es-ES_tradnl" sz="1400" dirty="0">
                <a:solidFill>
                  <a:srgbClr val="FF0000"/>
                </a:solidFill>
              </a:rPr>
              <a:t>In Russ</a:t>
            </a:r>
            <a:r>
              <a:rPr lang="es-ES_tradnl" sz="1400" dirty="0"/>
              <a:t>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Глава из книги</a:t>
            </a:r>
          </a:p>
          <a:p>
            <a:r>
              <a:rPr lang="es-ES_tradnl" sz="1400" dirty="0"/>
              <a:t>Nikolayevskiy, V.N., Basniyev, K.S, Gorbunov, A.T. </a:t>
            </a:r>
            <a:r>
              <a:rPr lang="es-ES_tradnl" sz="1400" dirty="0" smtClean="0">
                <a:solidFill>
                  <a:srgbClr val="FF0000"/>
                </a:solidFill>
              </a:rPr>
              <a:t>&amp;</a:t>
            </a:r>
            <a:r>
              <a:rPr lang="es-ES_tradnl" sz="1400" dirty="0" smtClean="0"/>
              <a:t> </a:t>
            </a:r>
            <a:r>
              <a:rPr lang="es-ES_tradnl" sz="1400" dirty="0"/>
              <a:t>Zotov, G.A. </a:t>
            </a:r>
            <a:r>
              <a:rPr lang="ru-RU" sz="1400" dirty="0" smtClean="0"/>
              <a:t>(</a:t>
            </a:r>
            <a:r>
              <a:rPr lang="es-ES_tradnl" sz="1400" dirty="0" smtClean="0"/>
              <a:t>1970</a:t>
            </a:r>
            <a:r>
              <a:rPr lang="ru-RU" sz="1400" dirty="0" smtClean="0"/>
              <a:t>)</a:t>
            </a:r>
            <a:r>
              <a:rPr lang="es-ES_tradnl" sz="1400" dirty="0" smtClean="0"/>
              <a:t> </a:t>
            </a:r>
            <a:r>
              <a:rPr lang="es-ES_tradnl" sz="1400" dirty="0"/>
              <a:t>“Part 2. Elastic seepage of liquid and gas”, </a:t>
            </a:r>
            <a:r>
              <a:rPr lang="es-ES_tradnl" sz="1400" i="1" dirty="0"/>
              <a:t>Mekhanika nasyshchennykh poristykh sred </a:t>
            </a:r>
            <a:r>
              <a:rPr lang="es-ES_tradnl" sz="1400" dirty="0"/>
              <a:t>[Mechanics of saturated porous media], Nedra, Moscow, Russia, </a:t>
            </a:r>
            <a:r>
              <a:rPr lang="es-ES_tradnl" sz="1400" b="1" dirty="0">
                <a:solidFill>
                  <a:srgbClr val="FF0000"/>
                </a:solidFill>
              </a:rPr>
              <a:t>pp.</a:t>
            </a:r>
            <a:r>
              <a:rPr lang="es-ES_tradnl" sz="1400" dirty="0"/>
              <a:t> </a:t>
            </a:r>
            <a:r>
              <a:rPr lang="es-ES_tradnl" sz="1400" dirty="0" smtClean="0"/>
              <a:t>153-319</a:t>
            </a:r>
            <a:r>
              <a:rPr lang="ru-RU" sz="1400" dirty="0" smtClean="0"/>
              <a:t>,</a:t>
            </a:r>
            <a:r>
              <a:rPr lang="es-ES_tradnl" sz="1400" dirty="0" smtClean="0"/>
              <a:t> </a:t>
            </a:r>
            <a:r>
              <a:rPr lang="es-ES_tradnl" sz="1400" dirty="0" smtClean="0">
                <a:solidFill>
                  <a:srgbClr val="FF0000"/>
                </a:solidFill>
              </a:rPr>
              <a:t>In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Russ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Статья</a:t>
            </a:r>
            <a:endParaRPr lang="ru-RU" sz="1400" b="1" dirty="0"/>
          </a:p>
          <a:p>
            <a:r>
              <a:rPr lang="en-US" sz="1400" dirty="0" err="1"/>
              <a:t>Lisina</a:t>
            </a:r>
            <a:r>
              <a:rPr lang="en-US" sz="1400" dirty="0"/>
              <a:t>, E.A. </a:t>
            </a:r>
            <a:r>
              <a:rPr lang="ru-RU" sz="1400" dirty="0" smtClean="0"/>
              <a:t>(</a:t>
            </a:r>
            <a:r>
              <a:rPr lang="en-US" sz="1400" dirty="0" smtClean="0"/>
              <a:t>2012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en-US" sz="1400" dirty="0"/>
              <a:t>"Ontology of the cultural influence: dance as a ritual</a:t>
            </a:r>
            <a:r>
              <a:rPr lang="en-US" sz="1400" dirty="0" smtClean="0"/>
              <a:t>", </a:t>
            </a:r>
            <a:r>
              <a:rPr lang="en-US" sz="1400" i="1" dirty="0" err="1"/>
              <a:t>Kontekst</a:t>
            </a:r>
            <a:r>
              <a:rPr lang="en-US" sz="1400" i="1" dirty="0"/>
              <a:t> </a:t>
            </a:r>
            <a:r>
              <a:rPr lang="en-US" sz="1400" i="1" dirty="0" err="1"/>
              <a:t>i</a:t>
            </a:r>
            <a:r>
              <a:rPr lang="en-US" sz="1400" i="1" dirty="0"/>
              <a:t> </a:t>
            </a:r>
            <a:r>
              <a:rPr lang="en-US" sz="1400" i="1" dirty="0" err="1"/>
              <a:t>refleksiya</a:t>
            </a:r>
            <a:r>
              <a:rPr lang="en-US" sz="1400" i="1" dirty="0"/>
              <a:t>: </a:t>
            </a:r>
            <a:r>
              <a:rPr lang="en-US" sz="1400" i="1" dirty="0" err="1"/>
              <a:t>filosofiya</a:t>
            </a:r>
            <a:r>
              <a:rPr lang="en-US" sz="1400" i="1" dirty="0"/>
              <a:t> o mire </a:t>
            </a:r>
            <a:r>
              <a:rPr lang="en-US" sz="1400" i="1" dirty="0" err="1"/>
              <a:t>i</a:t>
            </a:r>
            <a:r>
              <a:rPr lang="en-US" sz="1400" i="1" dirty="0"/>
              <a:t> </a:t>
            </a:r>
            <a:r>
              <a:rPr lang="en-US" sz="1400" i="1" dirty="0" err="1"/>
              <a:t>cheloveke</a:t>
            </a:r>
            <a:r>
              <a:rPr lang="en-US" sz="1400" i="1" dirty="0"/>
              <a:t> </a:t>
            </a:r>
            <a:r>
              <a:rPr lang="en-US" sz="1400" dirty="0"/>
              <a:t>[</a:t>
            </a:r>
            <a:r>
              <a:rPr lang="en-US" sz="1400" dirty="0" smtClean="0"/>
              <a:t>Context </a:t>
            </a:r>
            <a:r>
              <a:rPr lang="en-US" sz="1400" dirty="0"/>
              <a:t>and Reflection: Philosophy of the World and Human </a:t>
            </a:r>
            <a:r>
              <a:rPr lang="en-US" sz="1400" dirty="0" smtClean="0"/>
              <a:t>Being], no. </a:t>
            </a:r>
            <a:r>
              <a:rPr lang="en-US" sz="1400" dirty="0"/>
              <a:t>2-3, pp. </a:t>
            </a:r>
            <a:r>
              <a:rPr lang="en-US" sz="1400" dirty="0" smtClean="0"/>
              <a:t>9-19</a:t>
            </a:r>
            <a:r>
              <a:rPr lang="ru-RU" sz="1400" dirty="0" smtClean="0"/>
              <a:t>,</a:t>
            </a:r>
            <a:r>
              <a:rPr lang="en-US" sz="1400" dirty="0" smtClean="0"/>
              <a:t> </a:t>
            </a:r>
            <a:r>
              <a:rPr lang="es-ES_tradnl" sz="1400" dirty="0"/>
              <a:t>In</a:t>
            </a:r>
            <a:r>
              <a:rPr lang="ru-RU" sz="1400" dirty="0"/>
              <a:t> </a:t>
            </a:r>
            <a:r>
              <a:rPr lang="en-US" sz="1400" dirty="0" smtClean="0"/>
              <a:t>Russ.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Электронный ресурс</a:t>
            </a:r>
            <a:endParaRPr lang="ru-RU" sz="1400" b="1" dirty="0"/>
          </a:p>
          <a:p>
            <a:r>
              <a:rPr lang="es-ES_tradnl" sz="1400" dirty="0"/>
              <a:t>Vasil’eva E. V. Rabotat’ v biblioteke modno – pochemu? Chto privlekaet molodykh sotrudnikov v bibliotekakh? [To work in the library is fashionable – why not? What attracts young employees into libraries</a:t>
            </a:r>
            <a:r>
              <a:rPr lang="es-ES_tradnl" sz="1400" dirty="0" smtClean="0"/>
              <a:t>?]. </a:t>
            </a:r>
            <a:r>
              <a:rPr lang="en-US" sz="1400" dirty="0"/>
              <a:t>Available at</a:t>
            </a:r>
            <a:r>
              <a:rPr lang="ru-RU" sz="1400" dirty="0"/>
              <a:t>: </a:t>
            </a:r>
            <a:r>
              <a:rPr lang="es-ES_tradnl" sz="1400" dirty="0"/>
              <a:t>https://career.ru/article/21221</a:t>
            </a:r>
            <a:r>
              <a:rPr lang="ru-RU" sz="1400" dirty="0"/>
              <a:t> </a:t>
            </a:r>
            <a:r>
              <a:rPr lang="es-ES_tradnl" sz="1400" dirty="0" smtClean="0"/>
              <a:t>(Accessed: 12.09.2018). In </a:t>
            </a:r>
            <a:r>
              <a:rPr lang="es-ES_tradnl" sz="1400" dirty="0"/>
              <a:t>Russ</a:t>
            </a:r>
            <a:r>
              <a:rPr lang="es-ES_tradnl" sz="1400" dirty="0" smtClean="0"/>
              <a:t>.</a:t>
            </a:r>
            <a:r>
              <a:rPr lang="ru-RU" sz="1400" dirty="0" smtClean="0"/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abstract Eng.</a:t>
            </a:r>
            <a:endParaRPr lang="es-ES_tradnl" sz="1400" dirty="0" smtClean="0">
              <a:solidFill>
                <a:srgbClr val="FF0000"/>
              </a:solidFill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Тезисы конференции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1400" dirty="0" err="1">
                <a:solidFill>
                  <a:srgbClr val="333333"/>
                </a:solidFill>
              </a:rPr>
              <a:t>Sen'kin</a:t>
            </a:r>
            <a:r>
              <a:rPr lang="en-US" altLang="ru-RU" sz="1400" dirty="0">
                <a:solidFill>
                  <a:srgbClr val="333333"/>
                </a:solidFill>
              </a:rPr>
              <a:t> A.V</a:t>
            </a:r>
            <a:r>
              <a:rPr lang="en-US" altLang="ru-RU" sz="1400" dirty="0" smtClean="0">
                <a:solidFill>
                  <a:srgbClr val="333333"/>
                </a:solidFill>
              </a:rPr>
              <a:t>.</a:t>
            </a:r>
            <a:r>
              <a:rPr lang="ru-RU" altLang="ru-RU" sz="1400" dirty="0" smtClean="0">
                <a:solidFill>
                  <a:srgbClr val="333333"/>
                </a:solidFill>
              </a:rPr>
              <a:t> </a:t>
            </a:r>
            <a:r>
              <a:rPr lang="en-US" altLang="ru-RU" sz="1400" dirty="0" smtClean="0">
                <a:solidFill>
                  <a:srgbClr val="333333"/>
                </a:solidFill>
              </a:rPr>
              <a:t>(</a:t>
            </a:r>
            <a:r>
              <a:rPr lang="ru-RU" altLang="ru-RU" sz="1400" dirty="0" smtClean="0">
                <a:solidFill>
                  <a:srgbClr val="333333"/>
                </a:solidFill>
              </a:rPr>
              <a:t>1997</a:t>
            </a:r>
            <a:r>
              <a:rPr lang="en-US" altLang="ru-RU" sz="1400" dirty="0" smtClean="0">
                <a:solidFill>
                  <a:srgbClr val="333333"/>
                </a:solidFill>
              </a:rPr>
              <a:t>) </a:t>
            </a:r>
            <a:r>
              <a:rPr lang="ru-RU" altLang="ru-RU" sz="1400" dirty="0" smtClean="0">
                <a:solidFill>
                  <a:srgbClr val="333333"/>
                </a:solidFill>
              </a:rPr>
              <a:t>«</a:t>
            </a:r>
            <a:r>
              <a:rPr lang="en-US" altLang="ru-RU" sz="1400" dirty="0" smtClean="0">
                <a:solidFill>
                  <a:srgbClr val="333333"/>
                </a:solidFill>
              </a:rPr>
              <a:t>Issues </a:t>
            </a:r>
            <a:r>
              <a:rPr lang="en-US" altLang="ru-RU" sz="1400" dirty="0">
                <a:solidFill>
                  <a:srgbClr val="333333"/>
                </a:solidFill>
              </a:rPr>
              <a:t>of vibration diagnostics of elastic </a:t>
            </a:r>
            <a:r>
              <a:rPr lang="en-US" altLang="ru-RU" sz="1400" dirty="0" smtClean="0">
                <a:solidFill>
                  <a:srgbClr val="333333"/>
                </a:solidFill>
              </a:rPr>
              <a:t>spacecraft</a:t>
            </a:r>
            <a:r>
              <a:rPr lang="ru-RU" altLang="ru-RU" sz="1400" dirty="0" smtClean="0">
                <a:solidFill>
                  <a:srgbClr val="333333"/>
                </a:solidFill>
              </a:rPr>
              <a:t>»</a:t>
            </a:r>
            <a:r>
              <a:rPr lang="en-US" altLang="ru-RU" sz="1400" dirty="0" smtClean="0">
                <a:solidFill>
                  <a:srgbClr val="333333"/>
                </a:solidFill>
              </a:rPr>
              <a:t>. </a:t>
            </a:r>
            <a:r>
              <a:rPr lang="pl-PL" altLang="ru-RU" sz="1400" i="1" dirty="0">
                <a:solidFill>
                  <a:srgbClr val="333333"/>
                </a:solidFill>
              </a:rPr>
              <a:t>Problemy teorii i praktiki v inzhenernykh issledovaniiakh. Trudy 33 nauch. konf. </a:t>
            </a:r>
            <a:r>
              <a:rPr lang="en-US" altLang="ru-RU" sz="1400" i="1" dirty="0">
                <a:solidFill>
                  <a:srgbClr val="333333"/>
                </a:solidFill>
              </a:rPr>
              <a:t>RUDN </a:t>
            </a:r>
            <a:r>
              <a:rPr lang="en-US" altLang="ru-RU" sz="1400" dirty="0">
                <a:solidFill>
                  <a:srgbClr val="333333"/>
                </a:solidFill>
              </a:rPr>
              <a:t>[Problems of the Theory and Practice of Engineering Research. Proc. Russ. Univ. People’s Friendship 33rd Sci. Conf.]. Moscow, 1997, </a:t>
            </a:r>
            <a:r>
              <a:rPr lang="en-US" altLang="ru-RU" sz="1400" dirty="0" smtClean="0">
                <a:solidFill>
                  <a:srgbClr val="333333"/>
                </a:solidFill>
              </a:rPr>
              <a:t>pp. 223</a:t>
            </a:r>
            <a:r>
              <a:rPr lang="ru-RU" altLang="zh-TW" sz="1400" dirty="0">
                <a:solidFill>
                  <a:srgbClr val="333333"/>
                </a:solidFill>
              </a:rPr>
              <a:t>–</a:t>
            </a:r>
            <a:r>
              <a:rPr lang="en-US" altLang="ru-RU" sz="1400" dirty="0" smtClean="0">
                <a:solidFill>
                  <a:srgbClr val="333333"/>
                </a:solidFill>
              </a:rPr>
              <a:t>225</a:t>
            </a:r>
            <a:r>
              <a:rPr lang="ru-RU" altLang="ru-RU" sz="1400" dirty="0" smtClean="0">
                <a:solidFill>
                  <a:srgbClr val="333333"/>
                </a:solidFill>
              </a:rPr>
              <a:t>, </a:t>
            </a:r>
            <a:r>
              <a:rPr lang="en-US" altLang="ru-RU" sz="1400" dirty="0" smtClean="0">
                <a:solidFill>
                  <a:srgbClr val="333333"/>
                </a:solidFill>
              </a:rPr>
              <a:t>In </a:t>
            </a:r>
            <a:r>
              <a:rPr lang="en-US" altLang="ru-RU" sz="1400" dirty="0">
                <a:solidFill>
                  <a:srgbClr val="333333"/>
                </a:solidFill>
              </a:rPr>
              <a:t>Russ</a:t>
            </a:r>
            <a:r>
              <a:rPr lang="ru-RU" altLang="ru-RU" sz="1400" dirty="0" smtClean="0">
                <a:solidFill>
                  <a:srgbClr val="333333"/>
                </a:solidFill>
              </a:rPr>
              <a:t>. </a:t>
            </a:r>
            <a:endParaRPr lang="en-US" altLang="ru-RU" sz="1400" dirty="0">
              <a:solidFill>
                <a:srgbClr val="333333"/>
              </a:solidFill>
            </a:endParaRPr>
          </a:p>
          <a:p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860032" y="1844824"/>
            <a:ext cx="39721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544" y="2060848"/>
            <a:ext cx="12241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2852936"/>
            <a:ext cx="58326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96328" y="2060848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80312" y="4797152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7544" y="5013176"/>
            <a:ext cx="30963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0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589640" cy="615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2" descr="D:\Яндекс.Диск\Скриншоты\2017-11-14_15-40-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80645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131502"/>
              </p:ext>
            </p:extLst>
          </p:nvPr>
        </p:nvGraphicFramePr>
        <p:xfrm>
          <a:off x="251520" y="116632"/>
          <a:ext cx="858964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12474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Транслитерация</a:t>
            </a:r>
          </a:p>
          <a:p>
            <a:endParaRPr lang="ru-RU" sz="2800" dirty="0" smtClean="0"/>
          </a:p>
          <a:p>
            <a:r>
              <a:rPr lang="en-US" sz="2800" dirty="0" smtClean="0"/>
              <a:t>Google </a:t>
            </a:r>
            <a:r>
              <a:rPr lang="ru-RU" sz="2800" dirty="0" smtClean="0"/>
              <a:t>Переводчик </a:t>
            </a:r>
            <a:r>
              <a:rPr lang="es-ES_tradnl" sz="2800" dirty="0">
                <a:hlinkClick r:id="rId7"/>
              </a:rPr>
              <a:t>https://</a:t>
            </a:r>
            <a:r>
              <a:rPr lang="es-ES_tradnl" sz="2800" dirty="0" smtClean="0">
                <a:hlinkClick r:id="rId7"/>
              </a:rPr>
              <a:t>translate.google.com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Онлайн-сервисы:</a:t>
            </a:r>
          </a:p>
          <a:p>
            <a:r>
              <a:rPr lang="es-ES_tradnl" sz="2800" dirty="0" smtClean="0">
                <a:hlinkClick r:id="rId8"/>
              </a:rPr>
              <a:t>http</a:t>
            </a:r>
            <a:r>
              <a:rPr lang="es-ES_tradnl" sz="2800" dirty="0">
                <a:hlinkClick r:id="rId8"/>
              </a:rPr>
              <a:t>://translit-online.ru</a:t>
            </a:r>
            <a:r>
              <a:rPr lang="es-ES_tradnl" sz="2800" dirty="0" smtClean="0">
                <a:hlinkClick r:id="rId8"/>
              </a:rPr>
              <a:t>/</a:t>
            </a:r>
            <a:r>
              <a:rPr lang="ru-RU" sz="2800" dirty="0" smtClean="0"/>
              <a:t> </a:t>
            </a:r>
          </a:p>
          <a:p>
            <a:r>
              <a:rPr lang="es-ES_tradnl" sz="2800" dirty="0" smtClean="0">
                <a:hlinkClick r:id="rId9"/>
              </a:rPr>
              <a:t>https</a:t>
            </a:r>
            <a:r>
              <a:rPr lang="es-ES_tradnl" sz="2800" dirty="0">
                <a:hlinkClick r:id="rId9"/>
              </a:rPr>
              <a:t>://translitonline.com</a:t>
            </a:r>
            <a:r>
              <a:rPr lang="es-ES_tradnl" sz="2800" dirty="0" smtClean="0">
                <a:hlinkClick r:id="rId9"/>
              </a:rPr>
              <a:t>/</a:t>
            </a:r>
            <a:endParaRPr lang="ru-RU" sz="2800" dirty="0" smtClean="0"/>
          </a:p>
          <a:p>
            <a:r>
              <a:rPr lang="es-ES_tradnl" sz="2800" dirty="0">
                <a:hlinkClick r:id="rId10"/>
              </a:rPr>
              <a:t>http://www.translityandex.ru</a:t>
            </a:r>
            <a:r>
              <a:rPr lang="es-ES_tradnl" sz="2800" dirty="0" smtClean="0">
                <a:hlinkClick r:id="rId10"/>
              </a:rPr>
              <a:t>/</a:t>
            </a:r>
            <a:endParaRPr lang="ru-RU" sz="2800" dirty="0" smtClean="0"/>
          </a:p>
          <a:p>
            <a:r>
              <a:rPr lang="ru-RU" sz="2800" dirty="0" smtClean="0"/>
              <a:t>... и многие другие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3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7338" y="2976563"/>
            <a:ext cx="8749158" cy="3744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Фундаментальная библиотека Российского государственного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педагогического университета им. А.И. Герцена: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es-ES_tradnl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lib.herzen.spb.ru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E-mail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: 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hlinkClick r:id="rId4"/>
              </a:rPr>
              <a:t>libinfo@herzen.spb.ru</a:t>
            </a:r>
            <a:endParaRPr lang="ru-RU" sz="24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Будьте с нами В Контакте: 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hlinkClick r:id="rId5"/>
              </a:rPr>
              <a:t>http://vk.com/libherzen</a:t>
            </a:r>
            <a:endParaRPr lang="ru-RU" sz="24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Подписывайтесь: </a:t>
            </a:r>
            <a:r>
              <a:rPr lang="en-US" sz="2400" b="1" dirty="0">
                <a:solidFill>
                  <a:srgbClr val="0000CC"/>
                </a:solidFill>
              </a:rPr>
              <a:t>https://t.me/libherzen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27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750CAA-B3F1-4BD8-90F9-17819071ED5E}" type="slidenum">
              <a:rPr lang="ru-RU" altLang="ru-RU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913" y="1844675"/>
            <a:ext cx="64801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Спасибо!</a:t>
            </a:r>
          </a:p>
        </p:txBody>
      </p:sp>
      <p:pic>
        <p:nvPicPr>
          <p:cNvPr id="54277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5588"/>
            <a:ext cx="19288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379721"/>
              </p:ext>
            </p:extLst>
          </p:nvPr>
        </p:nvGraphicFramePr>
        <p:xfrm>
          <a:off x="251520" y="404664"/>
          <a:ext cx="8589640" cy="615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404664"/>
          <a:ext cx="8589640" cy="615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3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188" y="3573463"/>
            <a:ext cx="78486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 Р 7.0.100-2018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Библиографическая запись. Библиографическое описание. Общие требования и правила составления </a:t>
            </a:r>
          </a:p>
        </p:txBody>
      </p:sp>
      <p:sp>
        <p:nvSpPr>
          <p:cNvPr id="5" name="Умножение 4"/>
          <p:cNvSpPr/>
          <p:nvPr/>
        </p:nvSpPr>
        <p:spPr>
          <a:xfrm>
            <a:off x="3708400" y="2924175"/>
            <a:ext cx="4321175" cy="381793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95288" y="2205038"/>
            <a:ext cx="3384550" cy="863600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ПО МЕСТУ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РАСПОЛОЖЕНИЯ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940425" y="1196975"/>
            <a:ext cx="2881313" cy="720725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ВНУТРИТЕКСТОВАЯ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95288" y="260648"/>
          <a:ext cx="8172400" cy="57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940425" y="2276475"/>
            <a:ext cx="2881313" cy="720725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ПОДСТРОЧНАЯ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5940425" y="3429000"/>
            <a:ext cx="2881313" cy="720725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ЗАТЕКСТОВАЯ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395288" y="5300663"/>
            <a:ext cx="3382962" cy="863600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ПО ПОВТОРУ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ОБЪЕКТА ССЫЛКИ</a:t>
            </a:r>
          </a:p>
          <a:p>
            <a:pPr algn="ctr">
              <a:defRPr/>
            </a:pP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5940425" y="5805488"/>
            <a:ext cx="2881313" cy="720725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ПОВТОРНАЯ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5940425" y="4724400"/>
            <a:ext cx="2881313" cy="720725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</a:rPr>
              <a:t>ПЕРВИЧНАЯ</a:t>
            </a:r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>
            <a:off x="3924300" y="2636838"/>
            <a:ext cx="18716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 flipV="1">
            <a:off x="3924300" y="1700213"/>
            <a:ext cx="1871663" cy="71913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3924300" y="2924175"/>
            <a:ext cx="1800225" cy="7207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3924300" y="5876925"/>
            <a:ext cx="1871663" cy="431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7"/>
          <p:cNvSpPr>
            <a:spLocks noChangeShapeType="1"/>
          </p:cNvSpPr>
          <p:nvPr/>
        </p:nvSpPr>
        <p:spPr bwMode="auto">
          <a:xfrm flipV="1">
            <a:off x="3924300" y="5157788"/>
            <a:ext cx="1871663" cy="35877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5581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ВНУТРИТЕКСТОВАЯ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ссылка помещается в тексте документа;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ПОДСТРОЧНАЯ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выносится из текста вниз полосы документа (в сноску);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ЗАТЕКСТОВАЯ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выносится за текст документа или его части (в выноску);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сноске библиографические сведения приводятся в данном документе впервые в полной форме;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ПОВТОРНОЙ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ранее указанные сведения повторяются в сокращенной форме;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КОМПЛЕКСНОЙ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ссылке объединяются  несколько объектов ссылки.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8424862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250825" y="333375"/>
            <a:ext cx="8713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  <a:t>Описания в библиографических ссылках выполняются согласно ГОСТу по библиографической записи с учетом ряда особенностей:</a:t>
            </a:r>
          </a:p>
        </p:txBody>
      </p:sp>
      <p:graphicFrame>
        <p:nvGraphicFramePr>
          <p:cNvPr id="27241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76345"/>
              </p:ext>
            </p:extLst>
          </p:nvPr>
        </p:nvGraphicFramePr>
        <p:xfrm>
          <a:off x="400050" y="3500438"/>
          <a:ext cx="8415338" cy="3097212"/>
        </p:xfrm>
        <a:graphic>
          <a:graphicData uri="http://schemas.openxmlformats.org/drawingml/2006/table">
            <a:tbl>
              <a:tblPr/>
              <a:tblGrid>
                <a:gridCol w="420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БИБЛИОГРАФИЧЕСКАЯ ЗАПИСЬ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БИБЛИОГРАФИЧЕСКАЯ ССЫЛКА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Еникеев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 И. Юридическая психология. С основами общей и специальной психологии: учебник / М. И.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Еникеев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- Москва: Норма, 2017. - 639 с.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Еникеев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 И. Юридическая психология. С основами общей и специальной психологии: учебник. Москва, 2017. 639 с.</a:t>
                      </a:r>
                    </a:p>
                  </a:txBody>
                  <a:tcPr marL="91428" marR="9142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99992" y="1916832"/>
            <a:ext cx="1944216" cy="504056"/>
          </a:xfrm>
          <a:prstGeom prst="rect">
            <a:avLst/>
          </a:prstGeom>
          <a:noFill/>
          <a:ln w="730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7023</TotalTime>
  <Words>1300</Words>
  <Application>Microsoft Office PowerPoint</Application>
  <PresentationFormat>Экран (4:3)</PresentationFormat>
  <Paragraphs>197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新細明體</vt:lpstr>
      <vt:lpstr>Arial</vt:lpstr>
      <vt:lpstr>Book Antiqua</vt:lpstr>
      <vt:lpstr>Calibri</vt:lpstr>
      <vt:lpstr>Times New Roman</vt:lpstr>
      <vt:lpstr>Wingdings</vt:lpstr>
      <vt:lpstr>Тема Office</vt:lpstr>
      <vt:lpstr>Библиографические ресурсы:  история и современное состояние. Российские библиографические стандарты. Библиографическая ссылка.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ИСПОЛЬЗОВАНИЯ  ИНФОРМАЦИОННО-БИБЛИОТЕЧНЫХ РЕСУРСОВ И СЕРВИСОВ</dc:title>
  <dc:creator>Пользователь</dc:creator>
  <cp:lastModifiedBy>User</cp:lastModifiedBy>
  <cp:revision>219</cp:revision>
  <cp:lastPrinted>2013-04-04T09:14:42Z</cp:lastPrinted>
  <dcterms:created xsi:type="dcterms:W3CDTF">2007-08-31T08:06:53Z</dcterms:created>
  <dcterms:modified xsi:type="dcterms:W3CDTF">2024-02-07T07:09:04Z</dcterms:modified>
</cp:coreProperties>
</file>