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06" r:id="rId2"/>
    <p:sldId id="332" r:id="rId3"/>
    <p:sldId id="331" r:id="rId4"/>
    <p:sldId id="333" r:id="rId5"/>
    <p:sldId id="334" r:id="rId6"/>
    <p:sldId id="335" r:id="rId7"/>
    <p:sldId id="336" r:id="rId8"/>
    <p:sldId id="337" r:id="rId9"/>
    <p:sldId id="338" r:id="rId10"/>
    <p:sldId id="339" r:id="rId11"/>
    <p:sldId id="340" r:id="rId12"/>
    <p:sldId id="341" r:id="rId13"/>
    <p:sldId id="342" r:id="rId14"/>
    <p:sldId id="343" r:id="rId15"/>
    <p:sldId id="344" r:id="rId16"/>
    <p:sldId id="345" r:id="rId17"/>
    <p:sldId id="346" r:id="rId18"/>
    <p:sldId id="347" r:id="rId19"/>
    <p:sldId id="348" r:id="rId20"/>
    <p:sldId id="349" r:id="rId21"/>
    <p:sldId id="350" r:id="rId22"/>
    <p:sldId id="351" r:id="rId23"/>
    <p:sldId id="352" r:id="rId24"/>
    <p:sldId id="353" r:id="rId25"/>
    <p:sldId id="354" r:id="rId26"/>
    <p:sldId id="355" r:id="rId27"/>
    <p:sldId id="356" r:id="rId28"/>
    <p:sldId id="357" r:id="rId29"/>
    <p:sldId id="358" r:id="rId30"/>
    <p:sldId id="359" r:id="rId31"/>
    <p:sldId id="360" r:id="rId32"/>
    <p:sldId id="361" r:id="rId33"/>
    <p:sldId id="362" r:id="rId34"/>
    <p:sldId id="363" r:id="rId35"/>
    <p:sldId id="364" r:id="rId36"/>
    <p:sldId id="365" r:id="rId37"/>
    <p:sldId id="366" r:id="rId38"/>
    <p:sldId id="367" r:id="rId39"/>
    <p:sldId id="258" r:id="rId40"/>
  </p:sldIdLst>
  <p:sldSz cx="12192000" cy="6858000"/>
  <p:notesSz cx="9928225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649D"/>
    <a:srgbClr val="2365C3"/>
    <a:srgbClr val="1557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594" y="0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7A2D05-B136-4681-AB1D-667E9A637336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378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594" y="6456378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3BBED-1A4A-403D-AAB7-1E5C1A0C3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0793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594" y="0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0E3D91-0642-462F-8689-1C2A62C310D3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360" y="3229277"/>
            <a:ext cx="7943507" cy="305862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378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594" y="6456378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61121-6D30-4142-829E-C49CF75AAA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747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878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417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563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732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668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184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870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105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648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482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380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405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707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B4DD9-9FE2-4920-BB05-614A5C54D70A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756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714"/>
            <a:ext cx="1219436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09283" y="2410041"/>
            <a:ext cx="68168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zursky" panose="020B0604020202020204" pitchFamily="34" charset="0"/>
              </a:rPr>
              <a:t>БИБЛИОГРАФИЧЕСКИЕ МЕНЕДЖЕРЫ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Lazursky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55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3834" y="136209"/>
            <a:ext cx="4514727" cy="504056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Программа </a:t>
            </a:r>
            <a:r>
              <a:rPr lang="en-US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EndNote</a:t>
            </a:r>
            <a:endParaRPr lang="ru-RU" sz="2400" b="1" dirty="0">
              <a:solidFill>
                <a:srgbClr val="8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C1D78C-C347-4D96-8A31-213F8623E0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64" y="1253880"/>
            <a:ext cx="10944591" cy="4722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Стрелка: вверх 7">
            <a:extLst>
              <a:ext uri="{FF2B5EF4-FFF2-40B4-BE49-F238E27FC236}">
                <a16:creationId xmlns:a16="http://schemas.microsoft.com/office/drawing/2014/main" id="{523ECC0E-E506-4552-9C3A-0B5BF2FD795A}"/>
              </a:ext>
            </a:extLst>
          </p:cNvPr>
          <p:cNvSpPr/>
          <p:nvPr/>
        </p:nvSpPr>
        <p:spPr bwMode="auto">
          <a:xfrm>
            <a:off x="5246097" y="2380410"/>
            <a:ext cx="265876" cy="576064"/>
          </a:xfrm>
          <a:prstGeom prst="up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ru-R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631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3834" y="136209"/>
            <a:ext cx="4514727" cy="504056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Программа </a:t>
            </a:r>
            <a:r>
              <a:rPr lang="en-US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EndNote</a:t>
            </a:r>
            <a:endParaRPr lang="ru-RU" sz="2400" b="1" dirty="0">
              <a:solidFill>
                <a:srgbClr val="8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0C4103A-E474-4A2D-A62E-A243E8E618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54" y="1308877"/>
            <a:ext cx="11566256" cy="474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31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3834" y="136209"/>
            <a:ext cx="4514727" cy="504056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Программа </a:t>
            </a:r>
            <a:r>
              <a:rPr lang="en-US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EndNote</a:t>
            </a:r>
            <a:endParaRPr lang="ru-RU" sz="2400" b="1" dirty="0">
              <a:solidFill>
                <a:srgbClr val="8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15E695-8A89-461A-90F1-513916709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8" y="1196571"/>
            <a:ext cx="10345079" cy="5453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5604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5738" y="116632"/>
            <a:ext cx="9748775" cy="504056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Программа </a:t>
            </a:r>
            <a:r>
              <a:rPr lang="en-US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EndNote</a:t>
            </a:r>
            <a:endParaRPr lang="ru-RU" sz="2400" b="1" dirty="0">
              <a:solidFill>
                <a:srgbClr val="8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EFA66B5-9954-493C-8185-768134FDAC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3" y="1188586"/>
            <a:ext cx="11254154" cy="5475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4236AF7-2D7F-4D69-A4ED-28DB1A1164A2}"/>
              </a:ext>
            </a:extLst>
          </p:cNvPr>
          <p:cNvSpPr/>
          <p:nvPr/>
        </p:nvSpPr>
        <p:spPr bwMode="auto">
          <a:xfrm>
            <a:off x="7210372" y="4876265"/>
            <a:ext cx="4343372" cy="144016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057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CE1AF4-0DA1-4170-9BF8-93E76D0818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3" y="743855"/>
            <a:ext cx="11254154" cy="60440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5738" y="116632"/>
            <a:ext cx="9748775" cy="504056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Программа </a:t>
            </a:r>
            <a:r>
              <a:rPr lang="en-US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EndNote</a:t>
            </a:r>
            <a:endParaRPr lang="ru-RU" sz="2400" b="1" dirty="0">
              <a:solidFill>
                <a:srgbClr val="8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145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287C7C-F354-42BC-A017-4978E56B77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7" y="784411"/>
            <a:ext cx="10342730" cy="5980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5738" y="116632"/>
            <a:ext cx="9748775" cy="504056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Программа </a:t>
            </a:r>
            <a:r>
              <a:rPr lang="en-US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EndNote</a:t>
            </a:r>
            <a:endParaRPr lang="ru-RU" sz="2400" b="1" dirty="0">
              <a:solidFill>
                <a:srgbClr val="8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060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9930" y="104418"/>
            <a:ext cx="10118922" cy="1008112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Менеджер </a:t>
            </a:r>
            <a:r>
              <a:rPr lang="en-US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ZOTERO</a:t>
            </a:r>
            <a:r>
              <a:rPr lang="ru-RU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– разработка американских ученых-исследователей.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94D31E-006B-4787-AF31-7381F03E5A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493" y="1292826"/>
            <a:ext cx="8542817" cy="5565174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B0492D6-4382-431E-95E5-677A3364BC13}"/>
              </a:ext>
            </a:extLst>
          </p:cNvPr>
          <p:cNvSpPr/>
          <p:nvPr/>
        </p:nvSpPr>
        <p:spPr bwMode="auto">
          <a:xfrm>
            <a:off x="5652874" y="2564904"/>
            <a:ext cx="1418004" cy="504056"/>
          </a:xfrm>
          <a:prstGeom prst="roundRect">
            <a:avLst/>
          </a:prstGeom>
          <a:noFill/>
          <a:ln w="57150">
            <a:solidFill>
              <a:srgbClr val="C00000"/>
            </a:solidFill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862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1614" y="188640"/>
            <a:ext cx="9748775" cy="1008112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Менеджер </a:t>
            </a:r>
            <a:r>
              <a:rPr lang="en-US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ZOTERO – </a:t>
            </a:r>
            <a:r>
              <a:rPr lang="ru-RU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ОСОБЕННОСТИ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CCB13F-8582-4E3A-A759-C433E37913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737" y="1196754"/>
            <a:ext cx="5948801" cy="5537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B07CCD-4A80-42E2-B044-83DBFE0E8101}"/>
              </a:ext>
            </a:extLst>
          </p:cNvPr>
          <p:cNvSpPr txBox="1"/>
          <p:nvPr/>
        </p:nvSpPr>
        <p:spPr>
          <a:xfrm>
            <a:off x="658961" y="1720839"/>
            <a:ext cx="43939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AutoNum type="arabicPeriod"/>
            </a:pPr>
            <a:r>
              <a:rPr lang="ru-RU" dirty="0">
                <a:solidFill>
                  <a:srgbClr val="7A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Хорошо собирает </a:t>
            </a:r>
          </a:p>
          <a:p>
            <a:pPr algn="l"/>
            <a:r>
              <a:rPr lang="ru-RU" dirty="0">
                <a:solidFill>
                  <a:srgbClr val="7A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информацию из сети</a:t>
            </a:r>
          </a:p>
          <a:p>
            <a:pPr algn="l"/>
            <a:r>
              <a:rPr lang="ru-RU" dirty="0">
                <a:solidFill>
                  <a:srgbClr val="7A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  Легко ставится (идеально в браузере </a:t>
            </a:r>
            <a:r>
              <a:rPr lang="en-US" dirty="0">
                <a:solidFill>
                  <a:srgbClr val="7A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Firefox</a:t>
            </a:r>
            <a:r>
              <a:rPr lang="ru-RU" dirty="0">
                <a:solidFill>
                  <a:srgbClr val="7A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pPr algn="l"/>
            <a:r>
              <a:rPr lang="ru-RU" dirty="0">
                <a:solidFill>
                  <a:srgbClr val="7A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 Хранит практически любую информацию, работает с </a:t>
            </a:r>
            <a:r>
              <a:rPr lang="en-US" dirty="0" err="1">
                <a:solidFill>
                  <a:srgbClr val="7A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eLibrary</a:t>
            </a:r>
            <a:endParaRPr lang="ru-RU" dirty="0">
              <a:solidFill>
                <a:srgbClr val="7A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l"/>
            <a:endParaRPr lang="ru-RU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416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997" y="158743"/>
            <a:ext cx="9748775" cy="1008112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Менеджер </a:t>
            </a:r>
            <a:r>
              <a:rPr lang="en-US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ZOTERO</a:t>
            </a:r>
            <a:r>
              <a:rPr lang="ru-RU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– ХРАНЕНИЕ ИНФОРМАЦИИ ИЗ ОТКРЫТЫХ ИСТОЧНИКОВ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3F9C5F-1ED6-4893-9FCA-50BE1D41CA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61" y="1226472"/>
            <a:ext cx="11068853" cy="5410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9209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1614" y="188640"/>
            <a:ext cx="9748775" cy="648072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Менеджер </a:t>
            </a:r>
            <a:r>
              <a:rPr lang="en-US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ZOTERO</a:t>
            </a:r>
            <a:r>
              <a:rPr lang="ru-RU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– СБОР ДОКУМЕНТОВ ИЗ </a:t>
            </a:r>
            <a:r>
              <a:rPr lang="en-US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ELIBRARY</a:t>
            </a:r>
            <a:endParaRPr lang="ru-RU" sz="2400" b="1" dirty="0">
              <a:solidFill>
                <a:srgbClr val="8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3E14CC-663A-4994-8B57-8CF2491838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579" y="1161020"/>
            <a:ext cx="9405878" cy="5556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7554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33E49-F42B-4B24-8ECA-067FDC6D3F0A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11662" y="2228351"/>
            <a:ext cx="1110520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7A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Библиографические менеджеры – </a:t>
            </a:r>
          </a:p>
          <a:p>
            <a:r>
              <a:rPr lang="ru-RU" sz="2000" b="1" dirty="0">
                <a:solidFill>
                  <a:srgbClr val="7A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программы для хранения библиографических данных, текстов публикаций </a:t>
            </a:r>
          </a:p>
          <a:p>
            <a:r>
              <a:rPr lang="ru-RU" sz="2000" b="1" dirty="0">
                <a:solidFill>
                  <a:srgbClr val="7A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 оформления списков литературы</a:t>
            </a:r>
          </a:p>
          <a:p>
            <a:pPr algn="l">
              <a:lnSpc>
                <a:spcPct val="115000"/>
              </a:lnSpc>
            </a:pPr>
            <a:endParaRPr lang="en-US" sz="2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15000"/>
              </a:lnSpc>
            </a:pPr>
            <a:r>
              <a:rPr lang="ru-RU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Менеджеры помогают пользователю создавать личную и коллективную виртуальную библиотеку и автоматизировать цитирование в процессе написания статьи</a:t>
            </a:r>
          </a:p>
        </p:txBody>
      </p:sp>
    </p:spTree>
    <p:extLst>
      <p:ext uri="{BB962C8B-B14F-4D97-AF65-F5344CB8AC3E}">
        <p14:creationId xmlns:p14="http://schemas.microsoft.com/office/powerpoint/2010/main" val="3591874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D174B1B-7609-4679-BD6F-92241F73C9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41" y="560522"/>
            <a:ext cx="11279890" cy="6123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Стрелка: вверх 14">
            <a:extLst>
              <a:ext uri="{FF2B5EF4-FFF2-40B4-BE49-F238E27FC236}">
                <a16:creationId xmlns:a16="http://schemas.microsoft.com/office/drawing/2014/main" id="{AE64EBCF-22F1-4EBF-9390-05F0C87C18A0}"/>
              </a:ext>
            </a:extLst>
          </p:cNvPr>
          <p:cNvSpPr/>
          <p:nvPr/>
        </p:nvSpPr>
        <p:spPr bwMode="auto">
          <a:xfrm>
            <a:off x="5670968" y="1340934"/>
            <a:ext cx="283356" cy="648072"/>
          </a:xfrm>
          <a:prstGeom prst="upArrow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ru-R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141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0E02C02-3D18-43F9-BB9A-8A9B3DEE56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42" y="559030"/>
            <a:ext cx="11569119" cy="5950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Стрелка: вверх 14">
            <a:extLst>
              <a:ext uri="{FF2B5EF4-FFF2-40B4-BE49-F238E27FC236}">
                <a16:creationId xmlns:a16="http://schemas.microsoft.com/office/drawing/2014/main" id="{AE64EBCF-22F1-4EBF-9390-05F0C87C18A0}"/>
              </a:ext>
            </a:extLst>
          </p:cNvPr>
          <p:cNvSpPr/>
          <p:nvPr/>
        </p:nvSpPr>
        <p:spPr bwMode="auto">
          <a:xfrm>
            <a:off x="6034861" y="1645149"/>
            <a:ext cx="283356" cy="648072"/>
          </a:xfrm>
          <a:prstGeom prst="upArrow">
            <a:avLst>
              <a:gd name="adj1" fmla="val 50000"/>
              <a:gd name="adj2" fmla="val 34322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ru-R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653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DAE2810-B767-4205-B651-10AF77F57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04" y="284045"/>
            <a:ext cx="11756574" cy="6255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6279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0970" y="137879"/>
            <a:ext cx="11765034" cy="792088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MENDELEY</a:t>
            </a:r>
            <a:r>
              <a:rPr lang="ru-RU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– НЕ ПРОСТО МЕНЕДЖЕР. ЭТО ЦЕЛАЯ НАУЧНАЯ СЕТЬ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8DC0A4-B0A9-4AE8-AD2C-6F5C85BDA4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2" y="1171412"/>
            <a:ext cx="11291278" cy="5379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6528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8889" y="149911"/>
            <a:ext cx="9906618" cy="792088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MENDELEY</a:t>
            </a:r>
            <a:r>
              <a:rPr lang="ru-RU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– библиотека (хранилище данных)</a:t>
            </a:r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1FD0E55-2C7E-4632-A811-326D9BBCFF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71" y="1355392"/>
            <a:ext cx="11091265" cy="4724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76A2ABC-A6C6-4E0A-B07F-6840617BCADF}"/>
              </a:ext>
            </a:extLst>
          </p:cNvPr>
          <p:cNvSpPr/>
          <p:nvPr/>
        </p:nvSpPr>
        <p:spPr>
          <a:xfrm>
            <a:off x="11313386" y="2406319"/>
            <a:ext cx="451648" cy="350720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203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8889" y="149911"/>
            <a:ext cx="9906618" cy="792088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MENDELEY</a:t>
            </a:r>
            <a:r>
              <a:rPr lang="ru-RU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– библиотека (хранилище данных)</a:t>
            </a:r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C1110AB-BCC4-47AD-82B8-84EFFBB4D0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31" y="1145287"/>
            <a:ext cx="10839527" cy="5562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76A2ABC-A6C6-4E0A-B07F-6840617BCADF}"/>
              </a:ext>
            </a:extLst>
          </p:cNvPr>
          <p:cNvSpPr/>
          <p:nvPr/>
        </p:nvSpPr>
        <p:spPr>
          <a:xfrm>
            <a:off x="8758988" y="1145290"/>
            <a:ext cx="2865369" cy="40077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247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3406" y="200043"/>
            <a:ext cx="9780748" cy="792088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MENDELEY</a:t>
            </a:r>
            <a:r>
              <a:rPr lang="ru-RU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на рабочем компьютере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ABE6AA-188A-45D8-87CF-CEEFEDB46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02" y="1170657"/>
            <a:ext cx="10521152" cy="5487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599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3406" y="200043"/>
            <a:ext cx="9780748" cy="792088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MENDELEY</a:t>
            </a:r>
            <a:r>
              <a:rPr lang="ru-RU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на рабочем компьютере</a:t>
            </a:r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B8FB5D5-AE61-48AC-A12B-99D0A4A2FF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84" y="1151076"/>
            <a:ext cx="10099122" cy="5625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B7DBC2F-2956-4005-9898-ED1F406D7954}"/>
              </a:ext>
            </a:extLst>
          </p:cNvPr>
          <p:cNvSpPr/>
          <p:nvPr/>
        </p:nvSpPr>
        <p:spPr>
          <a:xfrm>
            <a:off x="2384103" y="1461840"/>
            <a:ext cx="429435" cy="26469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C711870-0A35-4B9B-9CBA-2523E019BBFB}"/>
              </a:ext>
            </a:extLst>
          </p:cNvPr>
          <p:cNvSpPr/>
          <p:nvPr/>
        </p:nvSpPr>
        <p:spPr>
          <a:xfrm>
            <a:off x="8847838" y="1870914"/>
            <a:ext cx="2065730" cy="490552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0212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E7BF56A-452C-40DD-A6BA-04D6BA1572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96" y="1189036"/>
            <a:ext cx="10056255" cy="566896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3406" y="200043"/>
            <a:ext cx="9780748" cy="792088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MENDELEY</a:t>
            </a:r>
            <a:r>
              <a:rPr lang="ru-RU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на рабочем компьютере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C711870-0A35-4B9B-9CBA-2523E019BBFB}"/>
              </a:ext>
            </a:extLst>
          </p:cNvPr>
          <p:cNvSpPr/>
          <p:nvPr/>
        </p:nvSpPr>
        <p:spPr>
          <a:xfrm>
            <a:off x="8966303" y="6093996"/>
            <a:ext cx="1991689" cy="40305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1986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3406" y="200043"/>
            <a:ext cx="9780748" cy="792088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MENDELEY</a:t>
            </a:r>
            <a:r>
              <a:rPr lang="ru-RU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на рабочем компьютере</a:t>
            </a:r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42060CD-A845-4AD4-B856-CE697450A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10" y="1028226"/>
            <a:ext cx="10169140" cy="5727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C711870-0A35-4B9B-9CBA-2523E019BBFB}"/>
              </a:ext>
            </a:extLst>
          </p:cNvPr>
          <p:cNvSpPr/>
          <p:nvPr/>
        </p:nvSpPr>
        <p:spPr>
          <a:xfrm>
            <a:off x="9373525" y="2923675"/>
            <a:ext cx="2013902" cy="75197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624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33E49-F42B-4B24-8ECA-067FDC6D3F0A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44190" y="1359113"/>
            <a:ext cx="9548166" cy="730191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28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Зачем так много менеджеров?</a:t>
            </a:r>
          </a:p>
          <a:p>
            <a:pPr algn="ctr" fontAlgn="auto">
              <a:spcAft>
                <a:spcPts val="0"/>
              </a:spcAft>
            </a:pPr>
            <a:endParaRPr lang="ru-RU" sz="2800" b="1" dirty="0">
              <a:solidFill>
                <a:srgbClr val="8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7161" y="2436902"/>
            <a:ext cx="866519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7A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EndNote, Mendeley, Zotero, Citavi</a:t>
            </a:r>
            <a:r>
              <a:rPr lang="ru-RU" sz="2000" b="1" dirty="0">
                <a:solidFill>
                  <a:srgbClr val="7A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7A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JabRef</a:t>
            </a:r>
            <a:r>
              <a:rPr lang="en-US" sz="2000" b="1" dirty="0">
                <a:solidFill>
                  <a:srgbClr val="7A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Refworks</a:t>
            </a:r>
            <a:r>
              <a:rPr lang="ru-RU" sz="2000" b="1" dirty="0">
                <a:solidFill>
                  <a:srgbClr val="7A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… и это еще не все</a:t>
            </a:r>
          </a:p>
          <a:p>
            <a:pPr algn="l">
              <a:lnSpc>
                <a:spcPct val="115000"/>
              </a:lnSpc>
            </a:pPr>
            <a:endParaRPr lang="en-US" sz="2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l">
              <a:lnSpc>
                <a:spcPct val="115000"/>
              </a:lnSpc>
            </a:pPr>
            <a:r>
              <a:rPr lang="en-US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Mendeley – </a:t>
            </a:r>
            <a:r>
              <a:rPr lang="ru-RU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лучшая программа для мобильных приложений</a:t>
            </a:r>
          </a:p>
          <a:p>
            <a:pPr algn="l">
              <a:lnSpc>
                <a:spcPct val="115000"/>
              </a:lnSpc>
            </a:pPr>
            <a:r>
              <a:rPr lang="en-US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Zotero</a:t>
            </a:r>
            <a:r>
              <a:rPr lang="ru-RU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– для больших массивов данных</a:t>
            </a:r>
          </a:p>
          <a:p>
            <a:pPr algn="l">
              <a:lnSpc>
                <a:spcPct val="115000"/>
              </a:lnSpc>
            </a:pPr>
            <a:r>
              <a:rPr lang="en-US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Citavi – </a:t>
            </a:r>
            <a:r>
              <a:rPr lang="ru-RU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максимум функций для исследовательской работы</a:t>
            </a:r>
          </a:p>
          <a:p>
            <a:pPr algn="l">
              <a:lnSpc>
                <a:spcPct val="115000"/>
              </a:lnSpc>
            </a:pPr>
            <a:r>
              <a:rPr lang="en-US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EndNote – </a:t>
            </a:r>
            <a:r>
              <a:rPr lang="ru-RU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оптимальная программа для постоянной работы в </a:t>
            </a:r>
            <a:r>
              <a:rPr lang="en-US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Web of Science</a:t>
            </a:r>
            <a:endParaRPr lang="ru-RU" sz="2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8885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3406" y="200043"/>
            <a:ext cx="9780748" cy="792088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MENDELEY</a:t>
            </a:r>
            <a:r>
              <a:rPr lang="ru-RU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. Добавление документов</a:t>
            </a:r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98CD661-2AEE-4FD5-B0B3-0663E0AB8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489" y="1210073"/>
            <a:ext cx="10217586" cy="5447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C711870-0A35-4B9B-9CBA-2523E019BBFB}"/>
              </a:ext>
            </a:extLst>
          </p:cNvPr>
          <p:cNvSpPr/>
          <p:nvPr/>
        </p:nvSpPr>
        <p:spPr>
          <a:xfrm>
            <a:off x="1621488" y="1552078"/>
            <a:ext cx="634281" cy="39102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A203CA-CF6C-4EDB-BDC1-C581123683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8" r="22221" b="15138"/>
          <a:stretch/>
        </p:blipFill>
        <p:spPr>
          <a:xfrm>
            <a:off x="548900" y="5660860"/>
            <a:ext cx="808508" cy="607595"/>
          </a:xfrm>
          <a:prstGeom prst="rect">
            <a:avLst/>
          </a:prstGeom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C3A01F3B-798F-4B6D-B0F8-7D8241B7DACC}"/>
              </a:ext>
            </a:extLst>
          </p:cNvPr>
          <p:cNvSpPr/>
          <p:nvPr/>
        </p:nvSpPr>
        <p:spPr>
          <a:xfrm>
            <a:off x="1473407" y="5964654"/>
            <a:ext cx="3746449" cy="3037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E72E54-EE71-4050-B8EB-ECB7E570A621}"/>
              </a:ext>
            </a:extLst>
          </p:cNvPr>
          <p:cNvSpPr txBox="1"/>
          <p:nvPr/>
        </p:nvSpPr>
        <p:spPr>
          <a:xfrm>
            <a:off x="2562674" y="5964657"/>
            <a:ext cx="12378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Cambria Math" panose="02040503050406030204" pitchFamily="18" charset="0"/>
                <a:ea typeface="Cambria Math" panose="02040503050406030204" pitchFamily="18" charset="0"/>
              </a:rPr>
              <a:t>перетаскиваем</a:t>
            </a:r>
          </a:p>
        </p:txBody>
      </p:sp>
    </p:spTree>
    <p:extLst>
      <p:ext uri="{BB962C8B-B14F-4D97-AF65-F5344CB8AC3E}">
        <p14:creationId xmlns:p14="http://schemas.microsoft.com/office/powerpoint/2010/main" val="1628950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3406" y="200043"/>
            <a:ext cx="9780748" cy="792088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MENDELEY</a:t>
            </a:r>
            <a:r>
              <a:rPr lang="ru-RU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– работа в текстовом редакторе</a:t>
            </a:r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1A4EBB6-865E-4008-A14D-DE1CE5C70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32" y="1223574"/>
            <a:ext cx="9895922" cy="5295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C711870-0A35-4B9B-9CBA-2523E019BBFB}"/>
              </a:ext>
            </a:extLst>
          </p:cNvPr>
          <p:cNvSpPr/>
          <p:nvPr/>
        </p:nvSpPr>
        <p:spPr>
          <a:xfrm>
            <a:off x="2369296" y="2021305"/>
            <a:ext cx="1895436" cy="24664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7376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3406" y="200043"/>
            <a:ext cx="9780748" cy="792088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MENDELEY</a:t>
            </a:r>
            <a:r>
              <a:rPr lang="ru-RU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– работа в текстовом редакторе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C711870-0A35-4B9B-9CBA-2523E019BBFB}"/>
              </a:ext>
            </a:extLst>
          </p:cNvPr>
          <p:cNvSpPr/>
          <p:nvPr/>
        </p:nvSpPr>
        <p:spPr>
          <a:xfrm>
            <a:off x="2369296" y="2021305"/>
            <a:ext cx="1895436" cy="24664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F65982-89B7-4205-AECA-ACAA8E6DF8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83" y="1133550"/>
            <a:ext cx="11739237" cy="5558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трелка: вверх 5">
            <a:extLst>
              <a:ext uri="{FF2B5EF4-FFF2-40B4-BE49-F238E27FC236}">
                <a16:creationId xmlns:a16="http://schemas.microsoft.com/office/drawing/2014/main" id="{E0BE519E-5E0F-4A6E-B56B-0A69C05B62E4}"/>
              </a:ext>
            </a:extLst>
          </p:cNvPr>
          <p:cNvSpPr/>
          <p:nvPr/>
        </p:nvSpPr>
        <p:spPr>
          <a:xfrm rot="3074066">
            <a:off x="6246305" y="2082955"/>
            <a:ext cx="234950" cy="62399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1858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94647FB-C36E-43D8-9562-02F53BF0E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220" y="1181567"/>
            <a:ext cx="9780747" cy="5485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3406" y="200043"/>
            <a:ext cx="9780748" cy="792088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MENDELEY</a:t>
            </a:r>
            <a:r>
              <a:rPr lang="ru-RU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– работа в текстовом редакторе</a:t>
            </a:r>
          </a:p>
        </p:txBody>
      </p:sp>
      <p:sp>
        <p:nvSpPr>
          <p:cNvPr id="6" name="Стрелка: вверх 5">
            <a:extLst>
              <a:ext uri="{FF2B5EF4-FFF2-40B4-BE49-F238E27FC236}">
                <a16:creationId xmlns:a16="http://schemas.microsoft.com/office/drawing/2014/main" id="{E0BE519E-5E0F-4A6E-B56B-0A69C05B62E4}"/>
              </a:ext>
            </a:extLst>
          </p:cNvPr>
          <p:cNvSpPr/>
          <p:nvPr/>
        </p:nvSpPr>
        <p:spPr>
          <a:xfrm rot="3074066">
            <a:off x="3167336" y="1933430"/>
            <a:ext cx="234950" cy="62399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8355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94647FB-C36E-43D8-9562-02F53BF0E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220" y="1181567"/>
            <a:ext cx="9780747" cy="5485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3406" y="200043"/>
            <a:ext cx="9780748" cy="792088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MENDELEY</a:t>
            </a:r>
            <a:r>
              <a:rPr lang="ru-RU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– работа в текстовом редакторе</a:t>
            </a:r>
          </a:p>
        </p:txBody>
      </p:sp>
      <p:sp>
        <p:nvSpPr>
          <p:cNvPr id="6" name="Стрелка: вверх 5">
            <a:extLst>
              <a:ext uri="{FF2B5EF4-FFF2-40B4-BE49-F238E27FC236}">
                <a16:creationId xmlns:a16="http://schemas.microsoft.com/office/drawing/2014/main" id="{E0BE519E-5E0F-4A6E-B56B-0A69C05B62E4}"/>
              </a:ext>
            </a:extLst>
          </p:cNvPr>
          <p:cNvSpPr/>
          <p:nvPr/>
        </p:nvSpPr>
        <p:spPr>
          <a:xfrm rot="3074066">
            <a:off x="3167336" y="1933430"/>
            <a:ext cx="234950" cy="62399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4335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9F14C98-B510-465F-9A6A-03FDFB70A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131" y="1120290"/>
            <a:ext cx="9903307" cy="5628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3406" y="200043"/>
            <a:ext cx="9780748" cy="792088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MENDELEY</a:t>
            </a:r>
            <a:r>
              <a:rPr lang="ru-RU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– работа в текстовом редакторе</a:t>
            </a:r>
          </a:p>
        </p:txBody>
      </p:sp>
      <p:sp>
        <p:nvSpPr>
          <p:cNvPr id="6" name="Стрелка: вверх 5">
            <a:extLst>
              <a:ext uri="{FF2B5EF4-FFF2-40B4-BE49-F238E27FC236}">
                <a16:creationId xmlns:a16="http://schemas.microsoft.com/office/drawing/2014/main" id="{E0BE519E-5E0F-4A6E-B56B-0A69C05B62E4}"/>
              </a:ext>
            </a:extLst>
          </p:cNvPr>
          <p:cNvSpPr/>
          <p:nvPr/>
        </p:nvSpPr>
        <p:spPr>
          <a:xfrm rot="3074066">
            <a:off x="4356454" y="1760900"/>
            <a:ext cx="234950" cy="62399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C620240A-C307-46FE-9F84-A2BB10AAED07}"/>
              </a:ext>
            </a:extLst>
          </p:cNvPr>
          <p:cNvCxnSpPr>
            <a:cxnSpLocks/>
          </p:cNvCxnSpPr>
          <p:nvPr/>
        </p:nvCxnSpPr>
        <p:spPr>
          <a:xfrm>
            <a:off x="6448136" y="5503653"/>
            <a:ext cx="299403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53237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31DD443-9DC3-4EFF-A692-3139BF7543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93" y="1172064"/>
            <a:ext cx="8037217" cy="5485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3406" y="200043"/>
            <a:ext cx="9780748" cy="792088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MENDELEY</a:t>
            </a:r>
            <a:r>
              <a:rPr lang="ru-RU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– работа в текстовом редакторе</a:t>
            </a:r>
          </a:p>
        </p:txBody>
      </p:sp>
      <p:sp>
        <p:nvSpPr>
          <p:cNvPr id="6" name="Стрелка: вверх 5">
            <a:extLst>
              <a:ext uri="{FF2B5EF4-FFF2-40B4-BE49-F238E27FC236}">
                <a16:creationId xmlns:a16="http://schemas.microsoft.com/office/drawing/2014/main" id="{E0BE519E-5E0F-4A6E-B56B-0A69C05B62E4}"/>
              </a:ext>
            </a:extLst>
          </p:cNvPr>
          <p:cNvSpPr/>
          <p:nvPr/>
        </p:nvSpPr>
        <p:spPr>
          <a:xfrm rot="3074066">
            <a:off x="4384766" y="1358331"/>
            <a:ext cx="234950" cy="62399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C620240A-C307-46FE-9F84-A2BB10AAED07}"/>
              </a:ext>
            </a:extLst>
          </p:cNvPr>
          <p:cNvCxnSpPr>
            <a:cxnSpLocks/>
          </p:cNvCxnSpPr>
          <p:nvPr/>
        </p:nvCxnSpPr>
        <p:spPr>
          <a:xfrm>
            <a:off x="5046675" y="2104845"/>
            <a:ext cx="299403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7403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3252224-8A06-40C3-814A-8E0EEBAA6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397" y="1154744"/>
            <a:ext cx="7759940" cy="5593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3406" y="200043"/>
            <a:ext cx="9780748" cy="792088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MENDELEY</a:t>
            </a:r>
            <a:r>
              <a:rPr lang="ru-RU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– работа в текстовом редакторе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6C7CC7-A2E6-4B02-ADDD-23E0D66A3566}"/>
              </a:ext>
            </a:extLst>
          </p:cNvPr>
          <p:cNvSpPr txBox="1"/>
          <p:nvPr/>
        </p:nvSpPr>
        <p:spPr>
          <a:xfrm>
            <a:off x="502545" y="1242203"/>
            <a:ext cx="32842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Далее можно:</a:t>
            </a:r>
          </a:p>
          <a:p>
            <a:pPr algn="l"/>
            <a:endParaRPr lang="ru-RU" sz="16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Редактировать описания в списке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Менять местами текстовые блоки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Добавлять/удалять ссылки в тексте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Менять стиль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7D90089-C781-4690-92B4-E5FD6F77B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72" y="4155389"/>
            <a:ext cx="3454577" cy="1181161"/>
          </a:xfrm>
          <a:prstGeom prst="rect">
            <a:avLst/>
          </a:prstGeom>
        </p:spPr>
      </p:pic>
      <p:sp>
        <p:nvSpPr>
          <p:cNvPr id="11" name="Стрелка: вверх 10">
            <a:extLst>
              <a:ext uri="{FF2B5EF4-FFF2-40B4-BE49-F238E27FC236}">
                <a16:creationId xmlns:a16="http://schemas.microsoft.com/office/drawing/2014/main" id="{463C4AAA-9428-4A29-B30C-C4C921CD42B8}"/>
              </a:ext>
            </a:extLst>
          </p:cNvPr>
          <p:cNvSpPr/>
          <p:nvPr/>
        </p:nvSpPr>
        <p:spPr>
          <a:xfrm rot="3074066">
            <a:off x="824491" y="4866406"/>
            <a:ext cx="234950" cy="62399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9128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1614" y="188640"/>
            <a:ext cx="9748775" cy="792088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Осторожно. Подводные камни.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EDB6B5B-03E7-4195-AAD8-210105069062}"/>
              </a:ext>
            </a:extLst>
          </p:cNvPr>
          <p:cNvSpPr txBox="1">
            <a:spLocks/>
          </p:cNvSpPr>
          <p:nvPr/>
        </p:nvSpPr>
        <p:spPr bwMode="auto">
          <a:xfrm>
            <a:off x="1033214" y="1765542"/>
            <a:ext cx="10419126" cy="413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anose="020B0604020202020204" pitchFamily="34" charset="0"/>
              </a:defRPr>
            </a:lvl9pPr>
          </a:lstStyle>
          <a:p>
            <a:pPr marL="457200" indent="-457200">
              <a:buAutoNum type="arabicPeriod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Не пользуйтесь несколькими библиографическими менеджерами. Выберите оптимальный для себя.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indent="-457200">
              <a:buAutoNum type="arabicPeriod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При внесении изданий в библиотеки учитывайте язык вашей будущей публикации.</a:t>
            </a:r>
          </a:p>
          <a:p>
            <a:pPr marL="457200" indent="-457200">
              <a:buFontTx/>
              <a:buAutoNum type="arabicPeriod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Следите за пробелами при вставке цитирований инструментами менеджеров. 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 любом случае рекомендуется проверить, как выглядит список литературы в журнале. Могут быть разные версии стиля.</a:t>
            </a:r>
          </a:p>
          <a:p>
            <a:pPr marL="457200" indent="-457200">
              <a:buAutoNum type="arabicPeriod"/>
            </a:pPr>
            <a:endParaRPr lang="ru-RU" sz="2400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sz="2400" b="1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9923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436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76005" y="2808712"/>
            <a:ext cx="2095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zursky" panose="020B0604020202020204" pitchFamily="34" charset="0"/>
              </a:rPr>
              <a:t>Спасибо!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  <a:latin typeface="Lazursky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76005" y="3555123"/>
            <a:ext cx="628285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buClrTx/>
              <a:buSzTx/>
            </a:pPr>
            <a:r>
              <a:rPr lang="ru-RU" sz="1400" dirty="0">
                <a:solidFill>
                  <a:srgbClr val="000000"/>
                </a:solidFill>
                <a:latin typeface="Lazursky" panose="020B0604020202020204" pitchFamily="34" charset="0"/>
                <a:cs typeface="Times New Roman" panose="02020603050405020304" pitchFamily="18" charset="0"/>
              </a:rPr>
              <a:t>Фундаментальная библиотека </a:t>
            </a:r>
            <a:endParaRPr lang="ru-RU" sz="1400" dirty="0" smtClean="0">
              <a:solidFill>
                <a:srgbClr val="000000"/>
              </a:solidFill>
              <a:latin typeface="Lazursky" panose="020B060402020202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buClrTx/>
              <a:buSzTx/>
            </a:pPr>
            <a:r>
              <a:rPr lang="ru-RU" sz="1400" dirty="0" smtClean="0">
                <a:solidFill>
                  <a:srgbClr val="000000"/>
                </a:solidFill>
                <a:latin typeface="Lazursky" panose="020B0604020202020204" pitchFamily="34" charset="0"/>
                <a:cs typeface="Times New Roman" panose="02020603050405020304" pitchFamily="18" charset="0"/>
              </a:rPr>
              <a:t>Российского </a:t>
            </a:r>
            <a:r>
              <a:rPr lang="ru-RU" sz="1400" dirty="0">
                <a:solidFill>
                  <a:srgbClr val="000000"/>
                </a:solidFill>
                <a:latin typeface="Lazursky" panose="020B0604020202020204" pitchFamily="34" charset="0"/>
                <a:cs typeface="Times New Roman" panose="02020603050405020304" pitchFamily="18" charset="0"/>
              </a:rPr>
              <a:t>государственного </a:t>
            </a:r>
            <a:endParaRPr lang="ru-RU" sz="1400" dirty="0" smtClean="0">
              <a:solidFill>
                <a:srgbClr val="000000"/>
              </a:solidFill>
              <a:latin typeface="Lazursky" panose="020B060402020202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buClrTx/>
              <a:buSzTx/>
            </a:pPr>
            <a:r>
              <a:rPr lang="ru-RU" sz="1400" dirty="0" smtClean="0">
                <a:solidFill>
                  <a:srgbClr val="000000"/>
                </a:solidFill>
                <a:latin typeface="Lazursky" panose="020B0604020202020204" pitchFamily="34" charset="0"/>
                <a:cs typeface="Times New Roman" panose="02020603050405020304" pitchFamily="18" charset="0"/>
              </a:rPr>
              <a:t>педагогического </a:t>
            </a:r>
            <a:r>
              <a:rPr lang="ru-RU" sz="1400" dirty="0">
                <a:solidFill>
                  <a:srgbClr val="000000"/>
                </a:solidFill>
                <a:latin typeface="Lazursky" panose="020B0604020202020204" pitchFamily="34" charset="0"/>
                <a:cs typeface="Times New Roman" panose="02020603050405020304" pitchFamily="18" charset="0"/>
              </a:rPr>
              <a:t>университета им. А.И. Герцена: </a:t>
            </a:r>
          </a:p>
          <a:p>
            <a:pPr lvl="0">
              <a:spcBef>
                <a:spcPts val="0"/>
              </a:spcBef>
              <a:buClrTx/>
              <a:buSzTx/>
            </a:pPr>
            <a:endParaRPr lang="ru-RU" sz="1400" dirty="0">
              <a:solidFill>
                <a:srgbClr val="000000"/>
              </a:solidFill>
              <a:latin typeface="Lazursky" panose="020B060402020202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buClrTx/>
              <a:buSzTx/>
            </a:pPr>
            <a:r>
              <a:rPr lang="ru-RU" sz="1400" dirty="0">
                <a:solidFill>
                  <a:srgbClr val="000000"/>
                </a:solidFill>
                <a:latin typeface="Lazursky" panose="020B0604020202020204" pitchFamily="34" charset="0"/>
                <a:cs typeface="Times New Roman" panose="02020603050405020304" pitchFamily="18" charset="0"/>
              </a:rPr>
              <a:t>E-</a:t>
            </a:r>
            <a:r>
              <a:rPr lang="ru-RU" sz="1400" dirty="0" err="1">
                <a:solidFill>
                  <a:srgbClr val="000000"/>
                </a:solidFill>
                <a:latin typeface="Lazursky" panose="020B0604020202020204" pitchFamily="34" charset="0"/>
                <a:cs typeface="Times New Roman" panose="02020603050405020304" pitchFamily="18" charset="0"/>
              </a:rPr>
              <a:t>mail</a:t>
            </a:r>
            <a:r>
              <a:rPr lang="ru-RU" sz="1400" dirty="0">
                <a:solidFill>
                  <a:srgbClr val="000000"/>
                </a:solidFill>
                <a:latin typeface="Lazursky" panose="020B0604020202020204" pitchFamily="34" charset="0"/>
                <a:cs typeface="Times New Roman" panose="02020603050405020304" pitchFamily="18" charset="0"/>
              </a:rPr>
              <a:t>: libinfo@herzen.spb.ru</a:t>
            </a:r>
          </a:p>
          <a:p>
            <a:pPr lvl="0">
              <a:spcBef>
                <a:spcPts val="0"/>
              </a:spcBef>
              <a:buClrTx/>
              <a:buSzTx/>
            </a:pPr>
            <a:r>
              <a:rPr lang="ru-RU" sz="1400" dirty="0">
                <a:solidFill>
                  <a:srgbClr val="000000"/>
                </a:solidFill>
                <a:latin typeface="Lazursky" panose="020B0604020202020204" pitchFamily="34" charset="0"/>
                <a:cs typeface="Times New Roman" panose="02020603050405020304" pitchFamily="18" charset="0"/>
              </a:rPr>
              <a:t>Будьте с нами </a:t>
            </a:r>
            <a:r>
              <a:rPr lang="ru-RU" sz="1400" dirty="0" err="1" smtClean="0">
                <a:solidFill>
                  <a:srgbClr val="000000"/>
                </a:solidFill>
                <a:latin typeface="Lazursky" panose="020B0604020202020204" pitchFamily="34" charset="0"/>
                <a:cs typeface="Times New Roman" panose="02020603050405020304" pitchFamily="18" charset="0"/>
              </a:rPr>
              <a:t>ВКонтакте</a:t>
            </a:r>
            <a:r>
              <a:rPr lang="ru-RU" sz="1400" dirty="0">
                <a:solidFill>
                  <a:srgbClr val="000000"/>
                </a:solidFill>
                <a:latin typeface="Lazursky" panose="020B0604020202020204" pitchFamily="34" charset="0"/>
                <a:cs typeface="Times New Roman" panose="02020603050405020304" pitchFamily="18" charset="0"/>
              </a:rPr>
              <a:t>: http://vk.com/libherzen</a:t>
            </a:r>
          </a:p>
          <a:p>
            <a:pPr lvl="0">
              <a:spcBef>
                <a:spcPts val="0"/>
              </a:spcBef>
              <a:buClrTx/>
              <a:buSzTx/>
            </a:pPr>
            <a:r>
              <a:rPr lang="ru-RU" sz="1400" dirty="0">
                <a:solidFill>
                  <a:srgbClr val="000000"/>
                </a:solidFill>
                <a:latin typeface="Lazursky" panose="020B0604020202020204" pitchFamily="34" charset="0"/>
                <a:cs typeface="Times New Roman" panose="02020603050405020304" pitchFamily="18" charset="0"/>
              </a:rPr>
              <a:t>Читайте нас в </a:t>
            </a:r>
            <a:r>
              <a:rPr lang="ru-RU" sz="1400" dirty="0" err="1">
                <a:solidFill>
                  <a:srgbClr val="000000"/>
                </a:solidFill>
                <a:latin typeface="Lazursky" panose="020B0604020202020204" pitchFamily="34" charset="0"/>
                <a:cs typeface="Times New Roman" panose="02020603050405020304" pitchFamily="18" charset="0"/>
              </a:rPr>
              <a:t>Telegram</a:t>
            </a:r>
            <a:r>
              <a:rPr lang="ru-RU" sz="1400" dirty="0">
                <a:solidFill>
                  <a:srgbClr val="000000"/>
                </a:solidFill>
                <a:latin typeface="Lazursky" panose="020B0604020202020204" pitchFamily="34" charset="0"/>
                <a:cs typeface="Times New Roman" panose="02020603050405020304" pitchFamily="18" charset="0"/>
              </a:rPr>
              <a:t>: https://t.me/libherzen </a:t>
            </a:r>
          </a:p>
        </p:txBody>
      </p:sp>
    </p:spTree>
    <p:extLst>
      <p:ext uri="{BB962C8B-B14F-4D97-AF65-F5344CB8AC3E}">
        <p14:creationId xmlns:p14="http://schemas.microsoft.com/office/powerpoint/2010/main" val="380903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2990" y="332656"/>
            <a:ext cx="9471024" cy="6858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Библиографические менеджеры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8A5D66-F924-487A-9446-EC28B3CAC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989" y="1328059"/>
            <a:ext cx="10855812" cy="4752069"/>
          </a:xfrm>
        </p:spPr>
        <p:txBody>
          <a:bodyPr/>
          <a:lstStyle/>
          <a:p>
            <a:endParaRPr lang="ru-RU" dirty="0">
              <a:latin typeface="Bahnschrift" panose="020B0502040204020203" pitchFamily="34" charset="0"/>
            </a:endParaRPr>
          </a:p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EndNote – Web of Science (CA)</a:t>
            </a:r>
          </a:p>
          <a:p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Mendeley – Scopus (Elsevier)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Zotero –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для всех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A78CD2-4D84-4FEC-A8F0-165EFB98B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240" y="2905578"/>
            <a:ext cx="1817364" cy="10468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BC2EEAB-DE2B-4D09-96CA-19709A6D8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007" y="4262028"/>
            <a:ext cx="2219349" cy="5941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3095CEC-4105-48F1-AE65-28E84C3D4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599" y="1715179"/>
            <a:ext cx="1478007" cy="107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568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6299" y="332659"/>
            <a:ext cx="11048721" cy="726887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Программа </a:t>
            </a:r>
            <a:r>
              <a:rPr lang="en-US" sz="20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EndNote</a:t>
            </a:r>
            <a:r>
              <a:rPr lang="ru-RU" sz="20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– эффективная работа с библиографией и оформление списков литературы в любом формате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D0E26C-39CD-498D-A47E-0132AB1EA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14" y="1245298"/>
            <a:ext cx="9324234" cy="5331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5227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F0B1E0F-8DF4-4628-BE1B-9387FDB948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57" y="1183099"/>
            <a:ext cx="10363200" cy="5546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9051" y="321708"/>
            <a:ext cx="8773898" cy="504056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Программа </a:t>
            </a:r>
            <a:r>
              <a:rPr lang="en-US" sz="32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EndNote</a:t>
            </a:r>
            <a:endParaRPr lang="ru-RU" sz="3200" b="1" dirty="0">
              <a:solidFill>
                <a:srgbClr val="8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EC42D6-75AB-417F-A4AB-D6EBCAFA2D4A}"/>
              </a:ext>
            </a:extLst>
          </p:cNvPr>
          <p:cNvSpPr txBox="1"/>
          <p:nvPr/>
        </p:nvSpPr>
        <p:spPr>
          <a:xfrm>
            <a:off x="5080921" y="1183096"/>
            <a:ext cx="4454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7A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Организация библиотеки</a:t>
            </a:r>
            <a:endParaRPr lang="ru-RU" dirty="0">
              <a:solidFill>
                <a:srgbClr val="7A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EFEBF6A-0602-40C7-8E54-613B20AED158}"/>
              </a:ext>
            </a:extLst>
          </p:cNvPr>
          <p:cNvSpPr/>
          <p:nvPr/>
        </p:nvSpPr>
        <p:spPr>
          <a:xfrm>
            <a:off x="537879" y="2198594"/>
            <a:ext cx="1919823" cy="248770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464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A9DBD6C-5BE6-4CB7-AED9-847FEA7FD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79" y="1036102"/>
            <a:ext cx="10616970" cy="5729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9051" y="321708"/>
            <a:ext cx="8773898" cy="504056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Программа </a:t>
            </a:r>
            <a:r>
              <a:rPr lang="en-US" sz="32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EndNote</a:t>
            </a:r>
            <a:endParaRPr lang="ru-RU" sz="3200" b="1" dirty="0">
              <a:solidFill>
                <a:srgbClr val="8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EC42D6-75AB-417F-A4AB-D6EBCAFA2D4A}"/>
              </a:ext>
            </a:extLst>
          </p:cNvPr>
          <p:cNvSpPr txBox="1"/>
          <p:nvPr/>
        </p:nvSpPr>
        <p:spPr>
          <a:xfrm>
            <a:off x="2517378" y="1036102"/>
            <a:ext cx="7285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7A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Сохранение информации о статье из </a:t>
            </a:r>
            <a:r>
              <a:rPr lang="en-US" sz="1800" dirty="0">
                <a:solidFill>
                  <a:srgbClr val="7A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Web of Science</a:t>
            </a:r>
            <a:endParaRPr lang="ru-RU" dirty="0">
              <a:solidFill>
                <a:srgbClr val="7A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EFEBF6A-0602-40C7-8E54-613B20AED158}"/>
              </a:ext>
            </a:extLst>
          </p:cNvPr>
          <p:cNvSpPr/>
          <p:nvPr/>
        </p:nvSpPr>
        <p:spPr>
          <a:xfrm>
            <a:off x="4667164" y="1762766"/>
            <a:ext cx="2159803" cy="30135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726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D36F7631-6B24-4BD8-B199-CB26E35F11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9" y="1179783"/>
            <a:ext cx="10328647" cy="5429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9051" y="321708"/>
            <a:ext cx="8773898" cy="504056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Программа </a:t>
            </a:r>
            <a:r>
              <a:rPr lang="en-US" sz="32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EndNote</a:t>
            </a:r>
            <a:endParaRPr lang="ru-RU" sz="3200" b="1" dirty="0">
              <a:solidFill>
                <a:srgbClr val="8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EC42D6-75AB-417F-A4AB-D6EBCAFA2D4A}"/>
              </a:ext>
            </a:extLst>
          </p:cNvPr>
          <p:cNvSpPr txBox="1"/>
          <p:nvPr/>
        </p:nvSpPr>
        <p:spPr>
          <a:xfrm>
            <a:off x="3202471" y="1123496"/>
            <a:ext cx="6225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7A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Добавлении новой (любой) публикации</a:t>
            </a:r>
            <a:endParaRPr lang="ru-RU" dirty="0">
              <a:solidFill>
                <a:srgbClr val="7A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EFEBF6A-0602-40C7-8E54-613B20AED158}"/>
              </a:ext>
            </a:extLst>
          </p:cNvPr>
          <p:cNvSpPr/>
          <p:nvPr/>
        </p:nvSpPr>
        <p:spPr>
          <a:xfrm>
            <a:off x="1394575" y="1846850"/>
            <a:ext cx="2714672" cy="19852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774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9051" y="321708"/>
            <a:ext cx="8773898" cy="504056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Программа </a:t>
            </a:r>
            <a:r>
              <a:rPr lang="en-US" sz="3200" b="1" dirty="0">
                <a:solidFill>
                  <a:srgbClr val="8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EndNote</a:t>
            </a:r>
            <a:endParaRPr lang="ru-RU" sz="3200" b="1" dirty="0">
              <a:solidFill>
                <a:srgbClr val="8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72F5A4-1DDC-4B74-875A-B38C5F021E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3" y="1698196"/>
            <a:ext cx="11121598" cy="4722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EC42D6-75AB-417F-A4AB-D6EBCAFA2D4A}"/>
              </a:ext>
            </a:extLst>
          </p:cNvPr>
          <p:cNvSpPr txBox="1"/>
          <p:nvPr/>
        </p:nvSpPr>
        <p:spPr>
          <a:xfrm>
            <a:off x="1315744" y="1183099"/>
            <a:ext cx="10145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7A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Установка плагина для синхронной работы в</a:t>
            </a:r>
            <a:r>
              <a:rPr lang="en-US" sz="1800" dirty="0">
                <a:solidFill>
                  <a:srgbClr val="7A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800" dirty="0">
                <a:solidFill>
                  <a:srgbClr val="7A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текстовой редакторе</a:t>
            </a:r>
            <a:r>
              <a:rPr lang="ru-RU" dirty="0">
                <a:solidFill>
                  <a:srgbClr val="7A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34306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3826</TotalTime>
  <Words>411</Words>
  <Application>Microsoft Office PowerPoint</Application>
  <PresentationFormat>Широкоэкранный</PresentationFormat>
  <Paragraphs>83</Paragraphs>
  <Slides>39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7" baseType="lpstr">
      <vt:lpstr>Arial</vt:lpstr>
      <vt:lpstr>Bahnschrift</vt:lpstr>
      <vt:lpstr>Calibri</vt:lpstr>
      <vt:lpstr>Calibri Light</vt:lpstr>
      <vt:lpstr>Cambria Math</vt:lpstr>
      <vt:lpstr>Lazursky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Библиографические менеджеры</vt:lpstr>
      <vt:lpstr>Программа EndNote – эффективная работа с библиографией и оформление списков литературы в любом формате</vt:lpstr>
      <vt:lpstr>Программа EndNote</vt:lpstr>
      <vt:lpstr>Программа EndNote</vt:lpstr>
      <vt:lpstr>Программа EndNote</vt:lpstr>
      <vt:lpstr>Программа EndNote</vt:lpstr>
      <vt:lpstr>Программа EndNote</vt:lpstr>
      <vt:lpstr>Программа EndNote</vt:lpstr>
      <vt:lpstr>Программа EndNote</vt:lpstr>
      <vt:lpstr>Программа EndNote</vt:lpstr>
      <vt:lpstr>Программа EndNote</vt:lpstr>
      <vt:lpstr>Программа EndNote</vt:lpstr>
      <vt:lpstr>Менеджер ZOTERO – разработка американских ученых-исследователей.</vt:lpstr>
      <vt:lpstr>Менеджер ZOTERO – ОСОБЕННОСТИ</vt:lpstr>
      <vt:lpstr>Менеджер ZOTERO – ХРАНЕНИЕ ИНФОРМАЦИИ ИЗ ОТКРЫТЫХ ИСТОЧНИКОВ</vt:lpstr>
      <vt:lpstr>Менеджер ZOTERO – СБОР ДОКУМЕНТОВ ИЗ ELIBRARY</vt:lpstr>
      <vt:lpstr>Презентация PowerPoint</vt:lpstr>
      <vt:lpstr>Презентация PowerPoint</vt:lpstr>
      <vt:lpstr>Презентация PowerPoint</vt:lpstr>
      <vt:lpstr>MENDELEY – НЕ ПРОСТО МЕНЕДЖЕР. ЭТО ЦЕЛАЯ НАУЧНАЯ СЕТЬ</vt:lpstr>
      <vt:lpstr>MENDELEY – библиотека (хранилище данных)</vt:lpstr>
      <vt:lpstr>MENDELEY – библиотека (хранилище данных)</vt:lpstr>
      <vt:lpstr>MENDELEY на рабочем компьютере</vt:lpstr>
      <vt:lpstr>MENDELEY на рабочем компьютере</vt:lpstr>
      <vt:lpstr>MENDELEY на рабочем компьютере</vt:lpstr>
      <vt:lpstr>MENDELEY на рабочем компьютере</vt:lpstr>
      <vt:lpstr>MENDELEY . Добавление документов</vt:lpstr>
      <vt:lpstr>MENDELEY – работа в текстовом редакторе</vt:lpstr>
      <vt:lpstr>MENDELEY – работа в текстовом редакторе</vt:lpstr>
      <vt:lpstr>MENDELEY – работа в текстовом редакторе</vt:lpstr>
      <vt:lpstr>MENDELEY – работа в текстовом редакторе</vt:lpstr>
      <vt:lpstr>MENDELEY – работа в текстовом редакторе</vt:lpstr>
      <vt:lpstr>MENDELEY – работа в текстовом редакторе</vt:lpstr>
      <vt:lpstr>MENDELEY – работа в текстовом редакторе</vt:lpstr>
      <vt:lpstr>Осторожно. Подводные камни.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svet</dc:creator>
  <cp:lastModifiedBy>User</cp:lastModifiedBy>
  <cp:revision>171</cp:revision>
  <cp:lastPrinted>2020-11-11T13:20:30Z</cp:lastPrinted>
  <dcterms:created xsi:type="dcterms:W3CDTF">2018-06-25T16:57:33Z</dcterms:created>
  <dcterms:modified xsi:type="dcterms:W3CDTF">2022-03-22T11:32:09Z</dcterms:modified>
</cp:coreProperties>
</file>