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3" r:id="rId3"/>
    <p:sldId id="294" r:id="rId4"/>
    <p:sldId id="295" r:id="rId5"/>
    <p:sldId id="296" r:id="rId6"/>
    <p:sldId id="297" r:id="rId7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5C3"/>
    <a:srgbClr val="01649D"/>
    <a:srgbClr val="155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6408" autoAdjust="0"/>
  </p:normalViewPr>
  <p:slideViewPr>
    <p:cSldViewPr snapToGrid="0">
      <p:cViewPr varScale="1">
        <p:scale>
          <a:sx n="112" d="100"/>
          <a:sy n="112" d="100"/>
        </p:scale>
        <p:origin x="4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382077-8B3C-430B-8268-B372DE48D4B2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AC275CD-7539-48D8-90EB-DAB8BF405DA9}">
      <dgm:prSet/>
      <dgm:spPr/>
      <dgm:t>
        <a:bodyPr/>
        <a:lstStyle/>
        <a:p>
          <a:pPr rtl="0"/>
          <a:r>
            <a:rPr lang="ru-RU" b="1" dirty="0" smtClean="0"/>
            <a:t>03.02.2022 17:00</a:t>
          </a:r>
          <a:endParaRPr lang="ru-RU" dirty="0"/>
        </a:p>
      </dgm:t>
    </dgm:pt>
    <dgm:pt modelId="{9F6CD204-0BF6-4636-8362-CC688BE26A77}" type="parTrans" cxnId="{290D8DB0-D0F3-43C4-9588-B9824027118E}">
      <dgm:prSet/>
      <dgm:spPr/>
      <dgm:t>
        <a:bodyPr/>
        <a:lstStyle/>
        <a:p>
          <a:endParaRPr lang="ru-RU"/>
        </a:p>
      </dgm:t>
    </dgm:pt>
    <dgm:pt modelId="{993E2007-5784-454C-B91C-9F96B0BAB9AB}" type="sibTrans" cxnId="{290D8DB0-D0F3-43C4-9588-B9824027118E}">
      <dgm:prSet/>
      <dgm:spPr/>
      <dgm:t>
        <a:bodyPr/>
        <a:lstStyle/>
        <a:p>
          <a:endParaRPr lang="ru-RU"/>
        </a:p>
      </dgm:t>
    </dgm:pt>
    <dgm:pt modelId="{6D2B3BCB-2F70-4C64-B1A9-0B8F66832F1E}" type="pres">
      <dgm:prSet presAssocID="{64382077-8B3C-430B-8268-B372DE48D4B2}" presName="compositeShape" presStyleCnt="0">
        <dgm:presLayoutVars>
          <dgm:chMax val="7"/>
          <dgm:dir/>
          <dgm:resizeHandles val="exact"/>
        </dgm:presLayoutVars>
      </dgm:prSet>
      <dgm:spPr/>
    </dgm:pt>
    <dgm:pt modelId="{B6D6516A-18E8-4A07-AB64-FF9CB188D75B}" type="pres">
      <dgm:prSet presAssocID="{CAC275CD-7539-48D8-90EB-DAB8BF405DA9}" presName="circ1TxSh" presStyleLbl="vennNode1" presStyleIdx="0" presStyleCnt="1"/>
      <dgm:spPr/>
    </dgm:pt>
  </dgm:ptLst>
  <dgm:cxnLst>
    <dgm:cxn modelId="{290D8DB0-D0F3-43C4-9588-B9824027118E}" srcId="{64382077-8B3C-430B-8268-B372DE48D4B2}" destId="{CAC275CD-7539-48D8-90EB-DAB8BF405DA9}" srcOrd="0" destOrd="0" parTransId="{9F6CD204-0BF6-4636-8362-CC688BE26A77}" sibTransId="{993E2007-5784-454C-B91C-9F96B0BAB9AB}"/>
    <dgm:cxn modelId="{604C2EAD-4028-4652-86A7-AB3523D1068D}" type="presOf" srcId="{CAC275CD-7539-48D8-90EB-DAB8BF405DA9}" destId="{B6D6516A-18E8-4A07-AB64-FF9CB188D75B}" srcOrd="0" destOrd="0" presId="urn:microsoft.com/office/officeart/2005/8/layout/venn1"/>
    <dgm:cxn modelId="{F8D1371B-0DBB-4A57-B023-B1E2C77B8662}" type="presOf" srcId="{64382077-8B3C-430B-8268-B372DE48D4B2}" destId="{6D2B3BCB-2F70-4C64-B1A9-0B8F66832F1E}" srcOrd="0" destOrd="0" presId="urn:microsoft.com/office/officeart/2005/8/layout/venn1"/>
    <dgm:cxn modelId="{5743C5A9-BBDD-4B97-9ECF-E55230C96E68}" type="presParOf" srcId="{6D2B3BCB-2F70-4C64-B1A9-0B8F66832F1E}" destId="{B6D6516A-18E8-4A07-AB64-FF9CB188D75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6516A-18E8-4A07-AB64-FF9CB188D75B}">
      <dsp:nvSpPr>
        <dsp:cNvPr id="0" name=""/>
        <dsp:cNvSpPr/>
      </dsp:nvSpPr>
      <dsp:spPr>
        <a:xfrm>
          <a:off x="805615" y="0"/>
          <a:ext cx="2892401" cy="28924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03.02.2022 17:00</a:t>
          </a:r>
          <a:endParaRPr lang="ru-RU" sz="3500" kern="1200" dirty="0"/>
        </a:p>
      </dsp:txBody>
      <dsp:txXfrm>
        <a:off x="1229197" y="423582"/>
        <a:ext cx="2045237" cy="2045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A2D05-B136-4681-AB1D-667E9A637336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3BBED-1A4A-403D-AAB7-1E5C1A0C3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079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3D91-0642-462F-8689-1C2A62C310D3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61121-6D30-4142-829E-C49CF75AA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4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56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3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6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8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6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1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8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8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5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0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5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70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B4DD9-9FE2-4920-BB05-614A5C54D70A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B27D-A18B-4BE3-B1E1-7027D4DD4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7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" TargetMode="External"/><Relationship Id="rId7" Type="http://schemas.openxmlformats.org/officeDocument/2006/relationships/hyperlink" Target="https://atlas.herzen.spb.ru/prof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.herzen.spb.ru/sciencemetrics.php" TargetMode="External"/><Relationship Id="rId5" Type="http://schemas.openxmlformats.org/officeDocument/2006/relationships/hyperlink" Target="https://webofknowledge.com/" TargetMode="External"/><Relationship Id="rId4" Type="http://schemas.openxmlformats.org/officeDocument/2006/relationships/hyperlink" Target="https://www.scopu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herzen.spb.ru/sciencemetrics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tlas.herzen.spb.ru/prof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tlas.herzen.spb.ru/prof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tlas.herzen.spb.ru/prof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us02web.zoom.us/j/89298604006?pwd=QnFrWW5QdEloRlJPUnhaTnZOWXNpdz09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85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3861" y="139030"/>
            <a:ext cx="915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Сервисы учета и анализа публикационной активности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РГПУ им. А.И.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Герцена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09" y="926231"/>
            <a:ext cx="108018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личной публикационной активности и административного анализа публикационной активности подразделения и группы авторов: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Наукометрические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платформы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 удаленный доступ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отдельным авторам и университету: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индекс научного цитирования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https://elibrary.ru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www.scopus.com/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://webofknowledge.com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подразделению и группе авторов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lib.herzen.spb.ru/sciencemetrics.php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(сайт библиотеки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онлайновый формат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Атлас – Профили преподавателей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данные по отдельным авторам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atlas.herzen.spb.ru/prof.php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(Электронный Атлас - Преподаватели – Поиск по фамилии или Факультеты и кафедры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вкладка в профиле. Основные показатели и авторские идентификаторы с возможностью перехода по ссылкам.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– вкладка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профиле. Точные библиографические описания, метки индексации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наукометрических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ресурсах, переход к полному тексту,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8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85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3861" y="139030"/>
            <a:ext cx="915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Сервисы учета и анализа публикационной активности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РГПУ им. А.И.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Герцена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09" y="926231"/>
            <a:ext cx="108018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по подразделениям и группам авторов, сравнительный анализ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подразделению и группе авторов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lib.herzen.spb.ru/sciencemetrics.php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(сайт библиотеки -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онлайновый формат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Excel-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инфографика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68" y="3173000"/>
            <a:ext cx="7135224" cy="3588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409" y="2503918"/>
            <a:ext cx="5901591" cy="29461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494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85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3861" y="139030"/>
            <a:ext cx="915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Сервисы учета и анализа публикационной активности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РГПУ им. А.И.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Герцена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09" y="926231"/>
            <a:ext cx="10801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по автору.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личной публикационной активности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Атлас – Профили преподавателей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данные по отдельным авторам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atlas.herzen.spb.ru/prof.php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(Электронный Атлас - Преподаватели – Поиск по фамилии или Факультеты и кафедры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вкладка в профиле. Основные показатели и авторские идентификаторы с возможностью перехода по ссылкам.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– вкладка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профиле. Точные библиографические описания, метки индексации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наукометрических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ресурсах, переход к полному тексту,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26" y="3303395"/>
            <a:ext cx="6705600" cy="2609850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3298678" y="5392396"/>
            <a:ext cx="2797322" cy="256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075205" y="5726866"/>
            <a:ext cx="2797322" cy="256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85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85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3861" y="139030"/>
            <a:ext cx="915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Сервисы учета и анализа публикационной активности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РГПУ им. А.И.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Герцена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09" y="926231"/>
            <a:ext cx="10801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по автору.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личной публикационной активности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Атлас – Профили преподавателей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данные по отдельным авторам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atlas.herzen.spb.ru/prof.php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(Электронный Атлас - Преподаватели – Поиск по фамилии или Факультеты и кафедры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вкладка в профиле. Основные показатели и авторские идентификаторы с возможностью перехода по ссылкам.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– вкладка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профиле. Точные библиографические описания, метки индексации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наукометрических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ресурсах, переход к полному тексту,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07" y="3494270"/>
            <a:ext cx="11641985" cy="2345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615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85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3861" y="139030"/>
            <a:ext cx="915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Сервисы учета и анализа публикационной активности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РГПУ им. А.И.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Герцена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109" y="926231"/>
            <a:ext cx="108018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по автору. </a:t>
            </a: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личной публикационной активности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Атлас – Профили преподавателей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данные по отдельным авторам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atlas.herzen.spb.ru/prof.php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(Электронный Атлас - Преподаватели – Поиск по фамилии или Факультеты и кафедры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вкладка в профиле. Основные показатели и авторские идентификаторы с возможностью перехода по ссылкам.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– вкладка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профиле. Точные библиографические описания, метки индексации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наукометрических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ресурсах, переход к полному тексту,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173" y="2704524"/>
            <a:ext cx="7109922" cy="4061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448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85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3861" y="139030"/>
            <a:ext cx="915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Сервисы учета и анализа публикационной активности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в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РГПУ им. А.И.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Lazursky" panose="020B0604020202020204" pitchFamily="34" charset="0"/>
              </a:rPr>
              <a:t>Герцена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Lazursky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832" y="1124975"/>
            <a:ext cx="10801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руководителей образовательных программ магистратуры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751872091"/>
              </p:ext>
            </p:extLst>
          </p:nvPr>
        </p:nvGraphicFramePr>
        <p:xfrm>
          <a:off x="-495656" y="1722326"/>
          <a:ext cx="4503633" cy="2892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08574" y="2095001"/>
            <a:ext cx="632673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</a:t>
            </a:r>
          </a:p>
          <a:p>
            <a:r>
              <a:rPr lang="en-US" u="sng" dirty="0" smtClean="0">
                <a:solidFill>
                  <a:srgbClr val="0D66D4"/>
                </a:solidFill>
                <a:latin typeface="Lato"/>
                <a:hlinkClick r:id="rId8"/>
              </a:rPr>
              <a:t>https</a:t>
            </a:r>
            <a:r>
              <a:rPr lang="en-US" u="sng" dirty="0">
                <a:solidFill>
                  <a:srgbClr val="0D66D4"/>
                </a:solidFill>
                <a:latin typeface="Lato"/>
                <a:hlinkClick r:id="rId8"/>
              </a:rPr>
              <a:t>://</a:t>
            </a:r>
            <a:r>
              <a:rPr lang="en-US" u="sng" dirty="0" smtClean="0">
                <a:solidFill>
                  <a:srgbClr val="0D66D4"/>
                </a:solidFill>
                <a:latin typeface="Lato"/>
                <a:hlinkClick r:id="rId8"/>
              </a:rPr>
              <a:t>us02web.zoom.us/j/89298604006?pwd=QnFrWW5QdEloRlJPUnhaTnZOWXNpdz09</a:t>
            </a:r>
            <a:endParaRPr lang="ru-RU" u="sng" dirty="0" smtClean="0">
              <a:solidFill>
                <a:srgbClr val="0D66D4"/>
              </a:solidFill>
              <a:latin typeface="Lato"/>
            </a:endParaRPr>
          </a:p>
          <a:p>
            <a:endParaRPr lang="ru-RU" u="sng" dirty="0">
              <a:solidFill>
                <a:srgbClr val="0D66D4"/>
              </a:solidFill>
              <a:latin typeface="Lato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ссылки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892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9860 4006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  007104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мин.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-205804"/>
            <a:ext cx="0" cy="411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01568" tIns="38088" rIns="3174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6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4499</TotalTime>
  <Words>503</Words>
  <Application>Microsoft Office PowerPoint</Application>
  <PresentationFormat>Широкоэкранный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Lazursky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Mozgan</dc:creator>
  <cp:lastModifiedBy>Morozova</cp:lastModifiedBy>
  <cp:revision>207</cp:revision>
  <cp:lastPrinted>2019-05-24T08:01:35Z</cp:lastPrinted>
  <dcterms:created xsi:type="dcterms:W3CDTF">2018-06-25T16:57:33Z</dcterms:created>
  <dcterms:modified xsi:type="dcterms:W3CDTF">2022-01-18T14:08:04Z</dcterms:modified>
</cp:coreProperties>
</file>