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6.jpg" ContentType="image/png"/>
  <Override PartName="/ppt/media/image7.jpg" ContentType="image/png"/>
  <Override PartName="/ppt/media/image9.jpg" ContentType="image/pn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0" r:id="rId4"/>
    <p:sldId id="261" r:id="rId5"/>
    <p:sldId id="267" r:id="rId6"/>
    <p:sldId id="262" r:id="rId7"/>
    <p:sldId id="263" r:id="rId8"/>
    <p:sldId id="268" r:id="rId9"/>
    <p:sldId id="265" r:id="rId10"/>
    <p:sldId id="264" r:id="rId11"/>
    <p:sldId id="266" r:id="rId12"/>
    <p:sldId id="258" r:id="rId13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49D"/>
    <a:srgbClr val="2365C3"/>
    <a:srgbClr val="155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A2D05-B136-4681-AB1D-667E9A637336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3BBED-1A4A-403D-AAB7-1E5C1A0C3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79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E3D91-0642-462F-8689-1C2A62C310D3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61121-6D30-4142-829E-C49CF75AA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4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65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44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42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1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8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90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4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00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08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07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45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2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3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8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4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8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0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0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oer.ru/?do=news&amp;id=133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4" y="-8238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0465" y="2406286"/>
            <a:ext cx="64993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Статистика ЭБС, которая устраивает всех  или "идеальная" статистика. 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Lazursky" panose="020B0604020202020204" pitchFamily="34" charset="0"/>
            </a:endParaRPr>
          </a:p>
          <a:p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Lazursky" panose="020B060402020202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По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итогам обсуждения  на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вебинаре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, организованном АППОЭР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09283" y="469817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ru-RU" sz="1200" spc="1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директор фундаментальной библиотеки</a:t>
            </a:r>
            <a:r>
              <a:rPr lang="en-US" sz="1200" spc="1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200" spc="1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РГПУ им. А.И. Герцена</a:t>
            </a:r>
            <a:endParaRPr lang="en-US" sz="1200" spc="100" dirty="0" smtClean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200" spc="1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исполнительный директор АППОЭР</a:t>
            </a:r>
            <a:endParaRPr lang="ru-RU" sz="1200" spc="100" dirty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spc="100" dirty="0" err="1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Квелидзе</a:t>
            </a:r>
            <a:r>
              <a:rPr lang="ru-RU" spc="1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-Кузнецова </a:t>
            </a:r>
            <a:r>
              <a:rPr lang="ru-RU" spc="100" dirty="0" err="1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Натела</a:t>
            </a:r>
            <a:r>
              <a:rPr lang="ru-RU" spc="1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pc="100" dirty="0" err="1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Нодарьевна</a:t>
            </a:r>
            <a:endParaRPr lang="ru-RU" spc="100" dirty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vet.029-007-01-029\Desktop\safe_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903" y="5507360"/>
            <a:ext cx="1380895" cy="71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6685" y="6295946"/>
            <a:ext cx="448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azursky" panose="020B0604020202020204" pitchFamily="34" charset="0"/>
              </a:rPr>
              <a:t>07.07.2020</a:t>
            </a:r>
            <a:endParaRPr lang="ru-RU" dirty="0">
              <a:latin typeface="Lazursky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813" y="2505941"/>
            <a:ext cx="1485714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46" y="77344"/>
            <a:ext cx="709906" cy="8312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41620" y="169806"/>
            <a:ext cx="8493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333333"/>
                </a:solidFill>
                <a:latin typeface="Lazursky" panose="020B0604020202020204" pitchFamily="34" charset="0"/>
              </a:rPr>
              <a:t>В</a:t>
            </a:r>
            <a:r>
              <a:rPr lang="ru-RU" b="1" dirty="0" err="1" smtClean="0">
                <a:solidFill>
                  <a:srgbClr val="333333"/>
                </a:solidFill>
                <a:latin typeface="Lazursky" panose="020B0604020202020204" pitchFamily="34" charset="0"/>
              </a:rPr>
              <a:t>ебинар</a:t>
            </a:r>
            <a:r>
              <a:rPr lang="ru-RU" b="1" dirty="0" smtClean="0">
                <a:solidFill>
                  <a:srgbClr val="333333"/>
                </a:solidFill>
                <a:latin typeface="Lazursky" panose="020B0604020202020204" pitchFamily="34" charset="0"/>
              </a:rPr>
              <a:t> "</a:t>
            </a:r>
            <a:r>
              <a:rPr lang="ru-RU" b="1" dirty="0">
                <a:solidFill>
                  <a:srgbClr val="333333"/>
                </a:solidFill>
                <a:latin typeface="Lazursky" panose="020B0604020202020204" pitchFamily="34" charset="0"/>
              </a:rPr>
              <a:t>Статистика ЭБС: что такое хорошо и что такое плохо"</a:t>
            </a:r>
            <a:endParaRPr lang="ru-RU" b="1" dirty="0">
              <a:solidFill>
                <a:srgbClr val="333333"/>
              </a:solidFill>
              <a:effectLst/>
              <a:latin typeface="Lazursky" panose="020B06040202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38200" y="1171024"/>
            <a:ext cx="10515600" cy="55345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u="sng" dirty="0" smtClean="0">
                <a:latin typeface="Lazursky" panose="020B0604020202020204" pitchFamily="34" charset="0"/>
              </a:rPr>
              <a:t>Мнения экспертов: резюме</a:t>
            </a:r>
          </a:p>
          <a:p>
            <a:pPr lvl="0" algn="just"/>
            <a:endParaRPr lang="ru-RU" sz="3000" dirty="0" smtClean="0">
              <a:latin typeface="Lazursky" panose="020B0604020202020204" pitchFamily="34" charset="0"/>
            </a:endParaRPr>
          </a:p>
          <a:p>
            <a:pPr lvl="0" algn="just"/>
            <a:r>
              <a:rPr lang="ru-RU" sz="3000" dirty="0" smtClean="0">
                <a:latin typeface="Lazursky" panose="020B0604020202020204" pitchFamily="34" charset="0"/>
              </a:rPr>
              <a:t>независимый аудит статистики</a:t>
            </a:r>
          </a:p>
          <a:p>
            <a:pPr lvl="0" algn="just"/>
            <a:endParaRPr lang="ru-RU" sz="3000" dirty="0">
              <a:latin typeface="Lazursky" panose="020B0604020202020204" pitchFamily="34" charset="0"/>
            </a:endParaRPr>
          </a:p>
          <a:p>
            <a:pPr lvl="0" algn="just"/>
            <a:r>
              <a:rPr lang="ru-RU" sz="3000" dirty="0" smtClean="0">
                <a:latin typeface="Lazursky" panose="020B0604020202020204" pitchFamily="34" charset="0"/>
              </a:rPr>
              <a:t>оформленные точные запросы со стороны потребителя</a:t>
            </a:r>
          </a:p>
          <a:p>
            <a:pPr lvl="0" algn="just"/>
            <a:endParaRPr lang="ru-RU" sz="3000" dirty="0" smtClean="0">
              <a:latin typeface="Lazursky" panose="020B0604020202020204" pitchFamily="34" charset="0"/>
            </a:endParaRPr>
          </a:p>
          <a:p>
            <a:pPr algn="just"/>
            <a:r>
              <a:rPr lang="ru-RU" sz="3000" dirty="0">
                <a:latin typeface="Lazursky" panose="020B0604020202020204" pitchFamily="34" charset="0"/>
              </a:rPr>
              <a:t>необходим </a:t>
            </a:r>
            <a:r>
              <a:rPr lang="ru-RU" sz="3000" dirty="0" smtClean="0">
                <a:solidFill>
                  <a:srgbClr val="FF0000"/>
                </a:solidFill>
                <a:latin typeface="Lazursky" panose="020B0604020202020204" pitchFamily="34" charset="0"/>
              </a:rPr>
              <a:t>обязательный </a:t>
            </a:r>
            <a:r>
              <a:rPr lang="ru-RU" sz="3000" dirty="0">
                <a:latin typeface="Lazursky" panose="020B0604020202020204" pitchFamily="34" charset="0"/>
              </a:rPr>
              <a:t>минимальный </a:t>
            </a:r>
            <a:r>
              <a:rPr lang="ru-RU" sz="3000" dirty="0" smtClean="0">
                <a:latin typeface="Lazursky" panose="020B0604020202020204" pitchFamily="34" charset="0"/>
              </a:rPr>
              <a:t>единый </a:t>
            </a:r>
            <a:r>
              <a:rPr lang="ru-RU" sz="3000" dirty="0">
                <a:latin typeface="Lazursky" panose="020B0604020202020204" pitchFamily="34" charset="0"/>
              </a:rPr>
              <a:t>(по форме и показателям) перечень отчетов для всех ЭБС</a:t>
            </a:r>
          </a:p>
          <a:p>
            <a:pPr lvl="0" algn="just"/>
            <a:endParaRPr lang="ru-RU" sz="3000" dirty="0" smtClean="0">
              <a:latin typeface="Lazursky" panose="020B0604020202020204" pitchFamily="34" charset="0"/>
            </a:endParaRPr>
          </a:p>
          <a:p>
            <a:pPr lvl="0"/>
            <a:r>
              <a:rPr lang="ru-RU" sz="3000" dirty="0" smtClean="0">
                <a:latin typeface="Lazursky" panose="020B0604020202020204" pitchFamily="34" charset="0"/>
              </a:rPr>
              <a:t>использование перечня показателей из отчетов Министерства и ФГОС ВО (СПО)</a:t>
            </a:r>
          </a:p>
          <a:p>
            <a:pPr lvl="0"/>
            <a:endParaRPr lang="ru-RU" sz="3000" dirty="0">
              <a:latin typeface="Lazursky" panose="020B0604020202020204" pitchFamily="34" charset="0"/>
            </a:endParaRPr>
          </a:p>
          <a:p>
            <a:r>
              <a:rPr lang="ru-RU" sz="3000" dirty="0">
                <a:latin typeface="Lazursky" panose="020B0604020202020204" pitchFamily="34" charset="0"/>
              </a:rPr>
              <a:t>использование </a:t>
            </a:r>
            <a:r>
              <a:rPr lang="ru-RU" sz="3000" dirty="0" smtClean="0">
                <a:latin typeface="Lazursky" panose="020B0604020202020204" pitchFamily="34" charset="0"/>
              </a:rPr>
              <a:t>и ГОСТа </a:t>
            </a:r>
            <a:r>
              <a:rPr lang="ru-RU" sz="3000" dirty="0">
                <a:latin typeface="Lazursky" panose="020B0604020202020204" pitchFamily="34" charset="0"/>
              </a:rPr>
              <a:t>библиотечной статистики и </a:t>
            </a:r>
            <a:r>
              <a:rPr lang="en-US" sz="3000" dirty="0" smtClean="0">
                <a:latin typeface="Lazursky" panose="020B0604020202020204" pitchFamily="34" charset="0"/>
              </a:rPr>
              <a:t>Counter</a:t>
            </a:r>
            <a:r>
              <a:rPr lang="ru-RU" sz="3000" dirty="0" smtClean="0">
                <a:latin typeface="Lazursky" panose="020B0604020202020204" pitchFamily="34" charset="0"/>
              </a:rPr>
              <a:t>: гибридная статистика</a:t>
            </a:r>
            <a:endParaRPr lang="ru-RU" sz="3000" dirty="0"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6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46" y="77344"/>
            <a:ext cx="709906" cy="8312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41620" y="169806"/>
            <a:ext cx="8493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333333"/>
                </a:solidFill>
                <a:latin typeface="Lazursky" panose="020B0604020202020204" pitchFamily="34" charset="0"/>
              </a:rPr>
              <a:t>В</a:t>
            </a:r>
            <a:r>
              <a:rPr lang="ru-RU" b="1" dirty="0" err="1" smtClean="0">
                <a:solidFill>
                  <a:srgbClr val="333333"/>
                </a:solidFill>
                <a:latin typeface="Lazursky" panose="020B0604020202020204" pitchFamily="34" charset="0"/>
              </a:rPr>
              <a:t>ебинар</a:t>
            </a:r>
            <a:r>
              <a:rPr lang="ru-RU" b="1" dirty="0" smtClean="0">
                <a:solidFill>
                  <a:srgbClr val="333333"/>
                </a:solidFill>
                <a:latin typeface="Lazursky" panose="020B0604020202020204" pitchFamily="34" charset="0"/>
              </a:rPr>
              <a:t> "</a:t>
            </a:r>
            <a:r>
              <a:rPr lang="ru-RU" b="1" dirty="0">
                <a:solidFill>
                  <a:srgbClr val="333333"/>
                </a:solidFill>
                <a:latin typeface="Lazursky" panose="020B0604020202020204" pitchFamily="34" charset="0"/>
              </a:rPr>
              <a:t>Статистика ЭБС: что такое хорошо и что такое плохо"</a:t>
            </a:r>
            <a:endParaRPr lang="ru-RU" b="1" dirty="0">
              <a:solidFill>
                <a:srgbClr val="333333"/>
              </a:solidFill>
              <a:effectLst/>
              <a:latin typeface="Lazursky" panose="020B06040202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38200" y="1342915"/>
            <a:ext cx="10515600" cy="4817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u="sng" dirty="0">
                <a:latin typeface="Lazursky" panose="020B0604020202020204" pitchFamily="34" charset="0"/>
              </a:rPr>
              <a:t>Мнения </a:t>
            </a:r>
            <a:r>
              <a:rPr lang="ru-RU" sz="1800" u="sng" dirty="0" smtClean="0">
                <a:latin typeface="Lazursky" panose="020B0604020202020204" pitchFamily="34" charset="0"/>
              </a:rPr>
              <a:t>экспертов</a:t>
            </a:r>
          </a:p>
          <a:p>
            <a:pPr marL="0" indent="0">
              <a:buNone/>
            </a:pPr>
            <a:endParaRPr lang="ru-RU" sz="1800" u="sng" dirty="0" smtClean="0">
              <a:latin typeface="Lazursky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Lazursky" panose="020B0604020202020204" pitchFamily="34" charset="0"/>
              </a:rPr>
              <a:t>Создание рабочей группы: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Lazursky" panose="020B0604020202020204" pitchFamily="34" charset="0"/>
              </a:rPr>
              <a:t> 1 этап – 	представители вузовских библиотек</a:t>
            </a:r>
          </a:p>
          <a:p>
            <a:pPr marL="0" indent="0" algn="just">
              <a:buNone/>
            </a:pPr>
            <a:r>
              <a:rPr lang="ru-RU" sz="2000" dirty="0">
                <a:latin typeface="Lazursky" panose="020B0604020202020204" pitchFamily="34" charset="0"/>
              </a:rPr>
              <a:t>Задачи:</a:t>
            </a:r>
          </a:p>
          <a:p>
            <a:pPr marL="0" indent="0" algn="just">
              <a:buNone/>
            </a:pPr>
            <a:r>
              <a:rPr lang="ru-RU" sz="2000" dirty="0">
                <a:latin typeface="Lazursky" panose="020B0604020202020204" pitchFamily="34" charset="0"/>
              </a:rPr>
              <a:t>выработка единой терминологии и единиц расчетов </a:t>
            </a:r>
            <a:r>
              <a:rPr lang="ru-RU" sz="2000" dirty="0" smtClean="0">
                <a:latin typeface="Lazursky" panose="020B0604020202020204" pitchFamily="34" charset="0"/>
              </a:rPr>
              <a:t>показателей, перечень отчетов</a:t>
            </a:r>
            <a:endParaRPr lang="ru-RU" sz="2000" dirty="0">
              <a:latin typeface="Lazursky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Lazursky" panose="020B0604020202020204" pitchFamily="34" charset="0"/>
              </a:rPr>
              <a:t> 2 этап - 	вузы + ЭБС + независимые специалисты</a:t>
            </a:r>
          </a:p>
          <a:p>
            <a:pPr marL="0" indent="0" algn="just">
              <a:buNone/>
            </a:pPr>
            <a:r>
              <a:rPr lang="ru-RU" sz="2000" dirty="0" smtClean="0">
                <a:latin typeface="Lazursky" panose="020B0604020202020204" pitchFamily="34" charset="0"/>
              </a:rPr>
              <a:t>Задачи:</a:t>
            </a:r>
          </a:p>
          <a:p>
            <a:pPr marL="0" indent="0" algn="just">
              <a:buNone/>
            </a:pPr>
            <a:r>
              <a:rPr lang="ru-RU" sz="2000" dirty="0" smtClean="0">
                <a:latin typeface="Lazursky" panose="020B0604020202020204" pitchFamily="34" charset="0"/>
              </a:rPr>
              <a:t>«техническое задание» от библиотек, реализация от ЭБС</a:t>
            </a:r>
          </a:p>
          <a:p>
            <a:pPr marL="0" indent="0">
              <a:buNone/>
            </a:pPr>
            <a:endParaRPr lang="ru-RU" sz="2400" dirty="0" smtClean="0">
              <a:latin typeface="Lazursky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latin typeface="Lazursky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3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5823" y="2827866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Lazursky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76005" y="3555123"/>
            <a:ext cx="62828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ClrTx/>
              <a:buSzTx/>
            </a:pPr>
            <a:endParaRPr lang="ru-RU" sz="1400" dirty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813" y="2505941"/>
            <a:ext cx="1485714" cy="17396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277" y="4015468"/>
            <a:ext cx="2170112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0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46" y="77344"/>
            <a:ext cx="709906" cy="8312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41620" y="169806"/>
            <a:ext cx="8493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333333"/>
                </a:solidFill>
                <a:latin typeface="Lazursky" panose="020B0604020202020204" pitchFamily="34" charset="0"/>
              </a:rPr>
              <a:t>В</a:t>
            </a:r>
            <a:r>
              <a:rPr lang="ru-RU" b="1" dirty="0" err="1" smtClean="0">
                <a:solidFill>
                  <a:srgbClr val="333333"/>
                </a:solidFill>
                <a:latin typeface="Lazursky" panose="020B0604020202020204" pitchFamily="34" charset="0"/>
              </a:rPr>
              <a:t>ебинар</a:t>
            </a:r>
            <a:r>
              <a:rPr lang="ru-RU" b="1" dirty="0" smtClean="0">
                <a:solidFill>
                  <a:srgbClr val="333333"/>
                </a:solidFill>
                <a:latin typeface="Lazursky" panose="020B0604020202020204" pitchFamily="34" charset="0"/>
              </a:rPr>
              <a:t> "</a:t>
            </a:r>
            <a:r>
              <a:rPr lang="ru-RU" b="1" dirty="0">
                <a:solidFill>
                  <a:srgbClr val="333333"/>
                </a:solidFill>
                <a:latin typeface="Lazursky" panose="020B0604020202020204" pitchFamily="34" charset="0"/>
              </a:rPr>
              <a:t>Статистика ЭБС: что такое хорошо и что такое плохо"</a:t>
            </a:r>
            <a:endParaRPr lang="ru-RU" b="1" dirty="0">
              <a:solidFill>
                <a:srgbClr val="333333"/>
              </a:solidFill>
              <a:effectLst/>
              <a:latin typeface="Lazursky" panose="020B06040202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38200" y="1581665"/>
            <a:ext cx="10515600" cy="5123934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>
                <a:latin typeface="Lazursky" panose="020B0604020202020204" pitchFamily="34" charset="0"/>
              </a:rPr>
              <a:t>Когда: 25.06.2020</a:t>
            </a:r>
          </a:p>
          <a:p>
            <a:r>
              <a:rPr lang="ru-RU" sz="2400" dirty="0" smtClean="0">
                <a:latin typeface="Lazursky" panose="020B0604020202020204" pitchFamily="34" charset="0"/>
              </a:rPr>
              <a:t>Где: платформа </a:t>
            </a:r>
            <a:r>
              <a:rPr lang="en-US" sz="2400" dirty="0" smtClean="0">
                <a:latin typeface="Lazursky" panose="020B0604020202020204" pitchFamily="34" charset="0"/>
              </a:rPr>
              <a:t>ZOOM</a:t>
            </a:r>
            <a:endParaRPr lang="ru-RU" sz="2400" dirty="0" smtClean="0">
              <a:latin typeface="Lazursky" panose="020B0604020202020204" pitchFamily="34" charset="0"/>
            </a:endParaRPr>
          </a:p>
          <a:p>
            <a:r>
              <a:rPr lang="ru-RU" sz="2400" dirty="0" smtClean="0">
                <a:latin typeface="Lazursky" panose="020B0604020202020204" pitchFamily="34" charset="0"/>
              </a:rPr>
              <a:t>С кем: более 300 участников</a:t>
            </a:r>
          </a:p>
          <a:p>
            <a:r>
              <a:rPr lang="ru-RU" sz="2400" dirty="0" smtClean="0">
                <a:latin typeface="Lazursky" panose="020B0604020202020204" pitchFamily="34" charset="0"/>
              </a:rPr>
              <a:t>Кто: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Lazursky" panose="020B0604020202020204" pitchFamily="34" charset="0"/>
              </a:rPr>
              <a:t>организатор АППОЭР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Lazursky" panose="020B0604020202020204" pitchFamily="34" charset="0"/>
              </a:rPr>
              <a:t>модератор </a:t>
            </a:r>
            <a:r>
              <a:rPr lang="ru-RU" sz="2400" dirty="0" err="1" smtClean="0">
                <a:latin typeface="Lazursky" panose="020B0604020202020204" pitchFamily="34" charset="0"/>
              </a:rPr>
              <a:t>Квелидзе</a:t>
            </a:r>
            <a:r>
              <a:rPr lang="ru-RU" sz="2400" dirty="0" smtClean="0">
                <a:latin typeface="Lazursky" panose="020B0604020202020204" pitchFamily="34" charset="0"/>
              </a:rPr>
              <a:t>-Кузнецова Н.Н.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Lazursky" panose="020B0604020202020204" pitchFamily="34" charset="0"/>
              </a:rPr>
              <a:t>ключевой доклад Нестерова А.Н.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Lazursky" panose="020B0604020202020204" pitchFamily="34" charset="0"/>
              </a:rPr>
              <a:t>Эксперты:</a:t>
            </a:r>
          </a:p>
          <a:p>
            <a:pPr marL="0" indent="0">
              <a:buNone/>
            </a:pPr>
            <a:r>
              <a:rPr lang="ru-RU" sz="1400" dirty="0">
                <a:latin typeface="Lazursky" panose="020B0604020202020204" pitchFamily="34" charset="0"/>
              </a:rPr>
              <a:t>Карпова Марина Эдуардовна </a:t>
            </a:r>
          </a:p>
          <a:p>
            <a:pPr marL="0" indent="0">
              <a:buNone/>
            </a:pPr>
            <a:r>
              <a:rPr lang="ru-RU" sz="1400" dirty="0" smtClean="0">
                <a:latin typeface="Lazursky" panose="020B0604020202020204" pitchFamily="34" charset="0"/>
              </a:rPr>
              <a:t>Петрова </a:t>
            </a:r>
            <a:r>
              <a:rPr lang="ru-RU" sz="1400" dirty="0">
                <a:latin typeface="Lazursky" panose="020B0604020202020204" pitchFamily="34" charset="0"/>
              </a:rPr>
              <a:t>Оксана Владимировна</a:t>
            </a:r>
          </a:p>
          <a:p>
            <a:pPr marL="0" indent="0">
              <a:buNone/>
            </a:pPr>
            <a:r>
              <a:rPr lang="ru-RU" sz="1400" dirty="0" err="1">
                <a:latin typeface="Lazursky" panose="020B0604020202020204" pitchFamily="34" charset="0"/>
              </a:rPr>
              <a:t>Куканова</a:t>
            </a:r>
            <a:r>
              <a:rPr lang="ru-RU" sz="1400" dirty="0">
                <a:latin typeface="Lazursky" panose="020B0604020202020204" pitchFamily="34" charset="0"/>
              </a:rPr>
              <a:t> Вероника Михайловна</a:t>
            </a:r>
          </a:p>
          <a:p>
            <a:pPr marL="0" indent="0">
              <a:buNone/>
            </a:pPr>
            <a:r>
              <a:rPr lang="ru-RU" sz="1400" dirty="0">
                <a:latin typeface="Lazursky" panose="020B0604020202020204" pitchFamily="34" charset="0"/>
              </a:rPr>
              <a:t>Лисицына Любовь Александровна</a:t>
            </a:r>
          </a:p>
          <a:p>
            <a:pPr marL="0" indent="0">
              <a:buNone/>
            </a:pPr>
            <a:r>
              <a:rPr lang="ru-RU" sz="1400" dirty="0" err="1">
                <a:latin typeface="Lazursky" panose="020B0604020202020204" pitchFamily="34" charset="0"/>
              </a:rPr>
              <a:t>Курпаков</a:t>
            </a:r>
            <a:r>
              <a:rPr lang="ru-RU" sz="1400" dirty="0">
                <a:latin typeface="Lazursky" panose="020B0604020202020204" pitchFamily="34" charset="0"/>
              </a:rPr>
              <a:t> Вадим Юрьевич</a:t>
            </a:r>
          </a:p>
          <a:p>
            <a:pPr marL="0" indent="0">
              <a:buNone/>
            </a:pPr>
            <a:r>
              <a:rPr lang="ru-RU" sz="1400" dirty="0">
                <a:latin typeface="Lazursky" panose="020B0604020202020204" pitchFamily="34" charset="0"/>
              </a:rPr>
              <a:t>Халюков Аркадий Владимирович</a:t>
            </a:r>
          </a:p>
          <a:p>
            <a:pPr marL="0" indent="0">
              <a:buNone/>
            </a:pPr>
            <a:r>
              <a:rPr lang="ru-RU" sz="1400" dirty="0" err="1">
                <a:latin typeface="Lazursky" panose="020B0604020202020204" pitchFamily="34" charset="0"/>
              </a:rPr>
              <a:t>Боровинский</a:t>
            </a:r>
            <a:r>
              <a:rPr lang="ru-RU" sz="1400" dirty="0">
                <a:latin typeface="Lazursky" panose="020B0604020202020204" pitchFamily="34" charset="0"/>
              </a:rPr>
              <a:t> Арсен Исаевич</a:t>
            </a:r>
          </a:p>
          <a:p>
            <a:pPr marL="0" indent="0">
              <a:buNone/>
            </a:pPr>
            <a:r>
              <a:rPr lang="ru-RU" sz="1400" dirty="0">
                <a:latin typeface="Lazursky" panose="020B0604020202020204" pitchFamily="34" charset="0"/>
              </a:rPr>
              <a:t>Захватаев Артем Валерьевич</a:t>
            </a:r>
          </a:p>
          <a:p>
            <a:pPr marL="0" indent="0">
              <a:buNone/>
            </a:pPr>
            <a:r>
              <a:rPr lang="ru-RU" sz="1400" dirty="0">
                <a:latin typeface="Lazursky" panose="020B0604020202020204" pitchFamily="34" charset="0"/>
              </a:rPr>
              <a:t>Никифоров Александр Владимирович</a:t>
            </a: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278" y="1866417"/>
            <a:ext cx="5665204" cy="4143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010478"/>
            <a:ext cx="803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Lazursky" panose="020B0604020202020204" pitchFamily="34" charset="0"/>
              </a:rPr>
              <a:t>Видеозапись, презентации </a:t>
            </a:r>
            <a:r>
              <a:rPr lang="en-US" dirty="0">
                <a:latin typeface="Lazursky" panose="020B0604020202020204" pitchFamily="34" charset="0"/>
                <a:hlinkClick r:id="rId6"/>
              </a:rPr>
              <a:t>https://</a:t>
            </a:r>
            <a:r>
              <a:rPr lang="en-US" dirty="0" smtClean="0">
                <a:latin typeface="Lazursky" panose="020B0604020202020204" pitchFamily="34" charset="0"/>
                <a:hlinkClick r:id="rId6"/>
              </a:rPr>
              <a:t>apoer.ru</a:t>
            </a:r>
            <a:r>
              <a:rPr lang="en-US" dirty="0" smtClean="0">
                <a:latin typeface="Lazursky" panose="020B0604020202020204" pitchFamily="34" charset="0"/>
              </a:rPr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9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46" y="77344"/>
            <a:ext cx="709906" cy="8312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41620" y="169806"/>
            <a:ext cx="8493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333333"/>
                </a:solidFill>
                <a:latin typeface="Lazursky" panose="020B0604020202020204" pitchFamily="34" charset="0"/>
              </a:rPr>
              <a:t>В</a:t>
            </a:r>
            <a:r>
              <a:rPr lang="ru-RU" b="1" dirty="0" err="1" smtClean="0">
                <a:solidFill>
                  <a:srgbClr val="333333"/>
                </a:solidFill>
                <a:latin typeface="Lazursky" panose="020B0604020202020204" pitchFamily="34" charset="0"/>
              </a:rPr>
              <a:t>ебинар</a:t>
            </a:r>
            <a:r>
              <a:rPr lang="ru-RU" b="1" dirty="0" smtClean="0">
                <a:solidFill>
                  <a:srgbClr val="333333"/>
                </a:solidFill>
                <a:latin typeface="Lazursky" panose="020B0604020202020204" pitchFamily="34" charset="0"/>
              </a:rPr>
              <a:t> "</a:t>
            </a:r>
            <a:r>
              <a:rPr lang="ru-RU" b="1" dirty="0">
                <a:solidFill>
                  <a:srgbClr val="333333"/>
                </a:solidFill>
                <a:latin typeface="Lazursky" panose="020B0604020202020204" pitchFamily="34" charset="0"/>
              </a:rPr>
              <a:t>Статистика ЭБС: что такое хорошо и что такое плохо"</a:t>
            </a:r>
            <a:endParaRPr lang="ru-RU" b="1" dirty="0">
              <a:solidFill>
                <a:srgbClr val="333333"/>
              </a:solidFill>
              <a:effectLst/>
              <a:latin typeface="Lazursky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463" y="1155751"/>
            <a:ext cx="3585519" cy="4611774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latin typeface="Lazursky" panose="020B0604020202020204" pitchFamily="34" charset="0"/>
              </a:rPr>
              <a:t>Вебинар</a:t>
            </a:r>
            <a:r>
              <a:rPr lang="ru-RU" dirty="0" smtClean="0">
                <a:latin typeface="Lazursky" panose="020B0604020202020204" pitchFamily="34" charset="0"/>
              </a:rPr>
              <a:t> как старт конкретных действий по поиску/созданию </a:t>
            </a:r>
            <a:r>
              <a:rPr lang="ru-RU" dirty="0">
                <a:latin typeface="Lazursky" panose="020B0604020202020204" pitchFamily="34" charset="0"/>
              </a:rPr>
              <a:t>«идеального сервиса» сбора статистики использования ресурсов ЭБС.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49" y="3507381"/>
            <a:ext cx="4441625" cy="24921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79" y="4323609"/>
            <a:ext cx="4639244" cy="23445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687" y="1026054"/>
            <a:ext cx="4240287" cy="1950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78" y="1556773"/>
            <a:ext cx="4639244" cy="231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46" y="77344"/>
            <a:ext cx="709906" cy="8312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41620" y="169806"/>
            <a:ext cx="8493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333333"/>
                </a:solidFill>
                <a:latin typeface="Lazursky" panose="020B0604020202020204" pitchFamily="34" charset="0"/>
              </a:rPr>
              <a:t>В</a:t>
            </a:r>
            <a:r>
              <a:rPr lang="ru-RU" b="1" dirty="0" err="1" smtClean="0">
                <a:solidFill>
                  <a:srgbClr val="333333"/>
                </a:solidFill>
                <a:latin typeface="Lazursky" panose="020B0604020202020204" pitchFamily="34" charset="0"/>
              </a:rPr>
              <a:t>ебинар</a:t>
            </a:r>
            <a:r>
              <a:rPr lang="ru-RU" b="1" dirty="0" smtClean="0">
                <a:solidFill>
                  <a:srgbClr val="333333"/>
                </a:solidFill>
                <a:latin typeface="Lazursky" panose="020B0604020202020204" pitchFamily="34" charset="0"/>
              </a:rPr>
              <a:t> "</a:t>
            </a:r>
            <a:r>
              <a:rPr lang="ru-RU" b="1" dirty="0">
                <a:solidFill>
                  <a:srgbClr val="333333"/>
                </a:solidFill>
                <a:latin typeface="Lazursky" panose="020B0604020202020204" pitchFamily="34" charset="0"/>
              </a:rPr>
              <a:t>Статистика ЭБС: что такое хорошо и что такое плохо"</a:t>
            </a:r>
            <a:endParaRPr lang="ru-RU" b="1" dirty="0">
              <a:solidFill>
                <a:srgbClr val="333333"/>
              </a:solidFill>
              <a:effectLst/>
              <a:latin typeface="Lazursky" panose="020B06040202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38200" y="1171024"/>
            <a:ext cx="10515600" cy="55345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u="sng" dirty="0">
                <a:latin typeface="Lazursky" panose="020B0604020202020204" pitchFamily="34" charset="0"/>
              </a:rPr>
              <a:t>Нестерова Альбина Николаевна</a:t>
            </a:r>
            <a:r>
              <a:rPr lang="ru-RU" dirty="0">
                <a:latin typeface="Lazursky" panose="020B0604020202020204" pitchFamily="34" charset="0"/>
              </a:rPr>
              <a:t>, </a:t>
            </a:r>
            <a:r>
              <a:rPr lang="ru-RU" sz="1800" dirty="0">
                <a:latin typeface="Lazursky" panose="020B0604020202020204" pitchFamily="34" charset="0"/>
              </a:rPr>
              <a:t>генеральный директор, ООО "НАУЧНО-ИЗДАТЕЛЬСКИЙ ЦЕНТР ИНФРА-М" </a:t>
            </a:r>
            <a:endParaRPr lang="ru-RU" sz="1800" dirty="0" smtClean="0">
              <a:latin typeface="Lazursky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Lazursky" panose="020B0604020202020204" pitchFamily="34" charset="0"/>
              </a:rPr>
              <a:t>ключевой доклад </a:t>
            </a:r>
            <a:r>
              <a:rPr lang="ru-RU" sz="1800" dirty="0">
                <a:latin typeface="Lazursky" panose="020B0604020202020204" pitchFamily="34" charset="0"/>
              </a:rPr>
              <a:t>«</a:t>
            </a:r>
            <a:r>
              <a:rPr lang="ru-RU" sz="1800" b="1" i="1" dirty="0">
                <a:latin typeface="Lazursky" panose="020B0604020202020204" pitchFamily="34" charset="0"/>
              </a:rPr>
              <a:t>Статистика электронно-библиотечных систем: стоит ли изобретать велосипед</a:t>
            </a:r>
            <a:r>
              <a:rPr lang="ru-RU" sz="1800" b="1" i="1" dirty="0" smtClean="0">
                <a:latin typeface="Lazursky" panose="020B0604020202020204" pitchFamily="34" charset="0"/>
              </a:rPr>
              <a:t>»</a:t>
            </a:r>
          </a:p>
          <a:p>
            <a:pPr lvl="0" algn="just"/>
            <a:r>
              <a:rPr lang="ru-RU" dirty="0">
                <a:latin typeface="Lazursky" panose="020B0604020202020204" pitchFamily="34" charset="0"/>
              </a:rPr>
              <a:t>предпосылки к разработке единых правил </a:t>
            </a:r>
            <a:r>
              <a:rPr lang="ru-RU" dirty="0" smtClean="0">
                <a:latin typeface="Lazursky" panose="020B0604020202020204" pitchFamily="34" charset="0"/>
              </a:rPr>
              <a:t>расчета </a:t>
            </a:r>
            <a:r>
              <a:rPr lang="ru-RU" dirty="0">
                <a:latin typeface="Lazursky" panose="020B0604020202020204" pitchFamily="34" charset="0"/>
              </a:rPr>
              <a:t>статистических показателей</a:t>
            </a:r>
          </a:p>
          <a:p>
            <a:pPr lvl="0" algn="just"/>
            <a:r>
              <a:rPr lang="ru-RU" dirty="0">
                <a:latin typeface="Lazursky" panose="020B0604020202020204" pitchFamily="34" charset="0"/>
              </a:rPr>
              <a:t>предпосылки к разработке единой терминологии в этой области</a:t>
            </a:r>
          </a:p>
          <a:p>
            <a:pPr lvl="0" algn="just"/>
            <a:r>
              <a:rPr lang="en-US" dirty="0">
                <a:latin typeface="Lazursky" panose="020B0604020202020204" pitchFamily="34" charset="0"/>
              </a:rPr>
              <a:t>Counter R5</a:t>
            </a:r>
            <a:r>
              <a:rPr lang="ru-RU" dirty="0">
                <a:latin typeface="Lazursky" panose="020B0604020202020204" pitchFamily="34" charset="0"/>
              </a:rPr>
              <a:t>, основные возможности сервиса</a:t>
            </a:r>
          </a:p>
          <a:p>
            <a:pPr lvl="0" algn="just"/>
            <a:r>
              <a:rPr lang="ru-RU" dirty="0">
                <a:latin typeface="Lazursky" panose="020B0604020202020204" pitchFamily="34" charset="0"/>
              </a:rPr>
              <a:t>наличие аудита корректности данных сервиса сбора/выдачи статистики</a:t>
            </a:r>
          </a:p>
          <a:p>
            <a:pPr marL="0" indent="0">
              <a:buNone/>
            </a:pPr>
            <a:endParaRPr lang="ru-RU" dirty="0"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46" y="77344"/>
            <a:ext cx="709906" cy="8312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41620" y="169806"/>
            <a:ext cx="8493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333333"/>
                </a:solidFill>
                <a:latin typeface="Lazursky" panose="020B0604020202020204" pitchFamily="34" charset="0"/>
              </a:rPr>
              <a:t>В</a:t>
            </a:r>
            <a:r>
              <a:rPr lang="ru-RU" b="1" dirty="0" err="1" smtClean="0">
                <a:solidFill>
                  <a:srgbClr val="333333"/>
                </a:solidFill>
                <a:latin typeface="Lazursky" panose="020B0604020202020204" pitchFamily="34" charset="0"/>
              </a:rPr>
              <a:t>ебинар</a:t>
            </a:r>
            <a:r>
              <a:rPr lang="ru-RU" b="1" dirty="0" smtClean="0">
                <a:solidFill>
                  <a:srgbClr val="333333"/>
                </a:solidFill>
                <a:latin typeface="Lazursky" panose="020B0604020202020204" pitchFamily="34" charset="0"/>
              </a:rPr>
              <a:t> "</a:t>
            </a:r>
            <a:r>
              <a:rPr lang="ru-RU" b="1" dirty="0">
                <a:solidFill>
                  <a:srgbClr val="333333"/>
                </a:solidFill>
                <a:latin typeface="Lazursky" panose="020B0604020202020204" pitchFamily="34" charset="0"/>
              </a:rPr>
              <a:t>Статистика ЭБС: что такое хорошо и что такое плохо"</a:t>
            </a:r>
            <a:endParaRPr lang="ru-RU" b="1" dirty="0">
              <a:solidFill>
                <a:srgbClr val="333333"/>
              </a:solidFill>
              <a:effectLst/>
              <a:latin typeface="Lazursky" panose="020B06040202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38200" y="1171024"/>
            <a:ext cx="10515600" cy="5534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>
                <a:latin typeface="Lazursky" panose="020B0604020202020204" pitchFamily="34" charset="0"/>
              </a:rPr>
              <a:t>Нестерова Альбина Николаевна</a:t>
            </a:r>
            <a:r>
              <a:rPr lang="ru-RU" dirty="0">
                <a:latin typeface="Lazursky" panose="020B0604020202020204" pitchFamily="34" charset="0"/>
              </a:rPr>
              <a:t>, </a:t>
            </a:r>
            <a:r>
              <a:rPr lang="ru-RU" sz="1800" dirty="0">
                <a:latin typeface="Lazursky" panose="020B0604020202020204" pitchFamily="34" charset="0"/>
              </a:rPr>
              <a:t>генеральный директор, ООО "НАУЧНО-ИЗДАТЕЛЬСКИЙ ЦЕНТР ИНФРА-М" </a:t>
            </a:r>
            <a:endParaRPr lang="ru-RU" sz="1800" dirty="0" smtClean="0">
              <a:latin typeface="Lazursky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Lazursky" panose="020B0604020202020204" pitchFamily="34" charset="0"/>
              </a:rPr>
              <a:t>ключевой доклад </a:t>
            </a:r>
            <a:r>
              <a:rPr lang="ru-RU" sz="1800" dirty="0">
                <a:latin typeface="Lazursky" panose="020B0604020202020204" pitchFamily="34" charset="0"/>
              </a:rPr>
              <a:t>«Статистика электронно-библиотечных систем: стоит ли изобретать велосипед</a:t>
            </a:r>
            <a:r>
              <a:rPr lang="ru-RU" sz="1800" dirty="0" smtClean="0">
                <a:latin typeface="Lazursky" panose="020B0604020202020204" pitchFamily="34" charset="0"/>
              </a:rPr>
              <a:t>»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22638" y="2698566"/>
            <a:ext cx="10083115" cy="353943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dirty="0" smtClean="0">
                <a:latin typeface="Lazursky" panose="020B0604020202020204" pitchFamily="34" charset="0"/>
                <a:cs typeface="Calibri" panose="020F0502020204030204" pitchFamily="34" charset="0"/>
              </a:rPr>
              <a:t>COUNTER </a:t>
            </a:r>
            <a:r>
              <a:rPr lang="en-US" sz="1400" dirty="0">
                <a:latin typeface="Lazursky" panose="020B0604020202020204" pitchFamily="34" charset="0"/>
                <a:cs typeface="Calibri" panose="020F0502020204030204" pitchFamily="34" charset="0"/>
              </a:rPr>
              <a:t>R</a:t>
            </a:r>
            <a:r>
              <a:rPr lang="ru-RU" sz="1400" dirty="0">
                <a:latin typeface="Lazursky" panose="020B0604020202020204" pitchFamily="34" charset="0"/>
                <a:cs typeface="Calibri" panose="020F0502020204030204" pitchFamily="34" charset="0"/>
              </a:rPr>
              <a:t>5 – наиболее зрелый и адаптивный под запросы  библиотек учебных заведений набор показателей и </a:t>
            </a:r>
            <a:r>
              <a:rPr lang="ru-RU" sz="1400" dirty="0" smtClean="0">
                <a:latin typeface="Lazursky" panose="020B0604020202020204" pitchFamily="34" charset="0"/>
                <a:cs typeface="Calibri" panose="020F0502020204030204" pitchFamily="34" charset="0"/>
              </a:rPr>
              <a:t>терминов (с 2002 г.) Разработчики </a:t>
            </a:r>
            <a:r>
              <a:rPr lang="ru-RU" sz="1400" dirty="0">
                <a:latin typeface="Lazursky" panose="020B0604020202020204" pitchFamily="34" charset="0"/>
                <a:cs typeface="Calibri" panose="020F0502020204030204" pitchFamily="34" charset="0"/>
              </a:rPr>
              <a:t>- представители библиотечного и издательского сообществ западных </a:t>
            </a:r>
            <a:r>
              <a:rPr lang="ru-RU" sz="1400" dirty="0" smtClean="0">
                <a:latin typeface="Lazursky" panose="020B0604020202020204" pitchFamily="34" charset="0"/>
                <a:cs typeface="Calibri" panose="020F0502020204030204" pitchFamily="34" charset="0"/>
              </a:rPr>
              <a:t>стран</a:t>
            </a:r>
            <a:endParaRPr lang="en-US" sz="1400" dirty="0">
              <a:latin typeface="Lazursky" panose="020B0604020202020204" pitchFamily="34" charset="0"/>
              <a:cs typeface="Calibri" panose="020F050202020403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dirty="0" smtClean="0">
                <a:latin typeface="Lazursky" panose="020B0604020202020204" pitchFamily="34" charset="0"/>
                <a:cs typeface="Calibri" panose="020F0502020204030204" pitchFamily="34" charset="0"/>
              </a:rPr>
              <a:t>Поскольку </a:t>
            </a:r>
            <a:r>
              <a:rPr lang="ru-RU" sz="1400" dirty="0">
                <a:latin typeface="Lazursky" panose="020B0604020202020204" pitchFamily="34" charset="0"/>
                <a:cs typeface="Calibri" panose="020F0502020204030204" pitchFamily="34" charset="0"/>
              </a:rPr>
              <a:t>COUNTER -  это система показателей, то возможно </a:t>
            </a:r>
            <a:r>
              <a:rPr lang="ru-RU" sz="1400" dirty="0" smtClean="0">
                <a:latin typeface="Lazursky" panose="020B0604020202020204" pitchFamily="34" charset="0"/>
                <a:cs typeface="Calibri" panose="020F0502020204030204" pitchFamily="34" charset="0"/>
              </a:rPr>
              <a:t>поэтапное внедрение</a:t>
            </a:r>
            <a:endParaRPr lang="en-US" sz="1400" dirty="0" smtClean="0">
              <a:latin typeface="Lazursky" panose="020B0604020202020204" pitchFamily="34" charset="0"/>
              <a:cs typeface="Calibri" panose="020F050202020403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dirty="0" smtClean="0">
                <a:latin typeface="Lazursky" panose="020B0604020202020204" pitchFamily="34" charset="0"/>
                <a:cs typeface="Calibri" panose="020F0502020204030204" pitchFamily="34" charset="0"/>
              </a:rPr>
              <a:t>Наличие </a:t>
            </a:r>
            <a:r>
              <a:rPr lang="ru-RU" sz="1400" dirty="0" err="1">
                <a:latin typeface="Lazursky" panose="020B0604020202020204" pitchFamily="34" charset="0"/>
                <a:cs typeface="Calibri" panose="020F0502020204030204" pitchFamily="34" charset="0"/>
              </a:rPr>
              <a:t>фасетной</a:t>
            </a:r>
            <a:r>
              <a:rPr lang="ru-RU" sz="1400" dirty="0">
                <a:latin typeface="Lazursky" panose="020B0604020202020204" pitchFamily="34" charset="0"/>
                <a:cs typeface="Calibri" panose="020F0502020204030204" pitchFamily="34" charset="0"/>
              </a:rPr>
              <a:t> классификации, которая позволяет комбинировать разные признаки </a:t>
            </a:r>
            <a:r>
              <a:rPr lang="ru-RU" sz="1400" dirty="0" smtClean="0">
                <a:latin typeface="Lazursky" panose="020B0604020202020204" pitchFamily="34" charset="0"/>
                <a:cs typeface="Calibri" panose="020F0502020204030204" pitchFamily="34" charset="0"/>
              </a:rPr>
              <a:t>объектов</a:t>
            </a:r>
            <a:endParaRPr lang="en-US" sz="1400" dirty="0">
              <a:latin typeface="Lazursky" panose="020B0604020202020204" pitchFamily="34" charset="0"/>
              <a:cs typeface="Calibri" panose="020F050202020403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400" dirty="0" smtClean="0">
                <a:latin typeface="Lazursky" panose="020B0604020202020204" pitchFamily="34" charset="0"/>
                <a:cs typeface="Calibri" panose="020F0502020204030204" pitchFamily="34" charset="0"/>
              </a:rPr>
              <a:t>COUNTER </a:t>
            </a:r>
            <a:r>
              <a:rPr lang="ru-RU" sz="1400" dirty="0">
                <a:latin typeface="Lazursky" panose="020B0604020202020204" pitchFamily="34" charset="0"/>
                <a:cs typeface="Calibri" panose="020F0502020204030204" pitchFamily="34" charset="0"/>
              </a:rPr>
              <a:t>5 </a:t>
            </a:r>
            <a:r>
              <a:rPr lang="ru-RU" sz="1400" dirty="0" smtClean="0">
                <a:latin typeface="Lazursky" panose="020B0604020202020204" pitchFamily="34" charset="0"/>
                <a:cs typeface="Calibri" panose="020F0502020204030204" pitchFamily="34" charset="0"/>
              </a:rPr>
              <a:t>коррелируется </a:t>
            </a:r>
            <a:r>
              <a:rPr lang="ru-RU" sz="1400" dirty="0">
                <a:latin typeface="Lazursky" panose="020B0604020202020204" pitchFamily="34" charset="0"/>
                <a:cs typeface="Calibri" panose="020F0502020204030204" pitchFamily="34" charset="0"/>
              </a:rPr>
              <a:t>с устоявшимся мировым стандартом для анализа использования интернет-ресурсов – </a:t>
            </a:r>
            <a:r>
              <a:rPr lang="en-US" sz="1400" b="1" dirty="0">
                <a:latin typeface="Lazursky" panose="020B0604020202020204" pitchFamily="34" charset="0"/>
                <a:cs typeface="Calibri" panose="020F0502020204030204" pitchFamily="34" charset="0"/>
              </a:rPr>
              <a:t>Google analytics</a:t>
            </a:r>
            <a:r>
              <a:rPr lang="ru-RU" sz="1400" dirty="0">
                <a:latin typeface="Lazursky" panose="020B0604020202020204" pitchFamily="34" charset="0"/>
                <a:cs typeface="Calibri" panose="020F0502020204030204" pitchFamily="34" charset="0"/>
              </a:rPr>
              <a:t>, который понятен и используем разработчиками в т.ч. </a:t>
            </a:r>
            <a:r>
              <a:rPr lang="ru-RU" sz="1400" dirty="0" smtClean="0">
                <a:latin typeface="Lazursky" panose="020B0604020202020204" pitchFamily="34" charset="0"/>
                <a:cs typeface="Calibri" panose="020F0502020204030204" pitchFamily="34" charset="0"/>
              </a:rPr>
              <a:t>ЭБС</a:t>
            </a:r>
            <a:endParaRPr lang="en-US" sz="1400" dirty="0" smtClean="0">
              <a:latin typeface="Lazursky" panose="020B0604020202020204" pitchFamily="34" charset="0"/>
              <a:cs typeface="Calibri" panose="020F050202020403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400" dirty="0" smtClean="0">
                <a:latin typeface="Lazursky" panose="020B0604020202020204" pitchFamily="34" charset="0"/>
                <a:cs typeface="Calibri" panose="020F0502020204030204" pitchFamily="34" charset="0"/>
              </a:rPr>
              <a:t>COUNTER </a:t>
            </a:r>
            <a:r>
              <a:rPr lang="en-US" sz="1400" dirty="0">
                <a:latin typeface="Lazursky" panose="020B0604020202020204" pitchFamily="34" charset="0"/>
                <a:cs typeface="Calibri" panose="020F0502020204030204" pitchFamily="34" charset="0"/>
              </a:rPr>
              <a:t>5 </a:t>
            </a:r>
            <a:r>
              <a:rPr lang="ru-RU" sz="1400" dirty="0">
                <a:latin typeface="Lazursky" panose="020B0604020202020204" pitchFamily="34" charset="0"/>
                <a:cs typeface="Calibri" panose="020F0502020204030204" pitchFamily="34" charset="0"/>
              </a:rPr>
              <a:t>хорошо проработан с точки зрения анализа использования </a:t>
            </a:r>
            <a:r>
              <a:rPr lang="ru-RU" sz="1400" b="1" dirty="0">
                <a:latin typeface="Lazursky" panose="020B0604020202020204" pitchFamily="34" charset="0"/>
                <a:cs typeface="Calibri" panose="020F0502020204030204" pitchFamily="34" charset="0"/>
              </a:rPr>
              <a:t>Объектов</a:t>
            </a:r>
            <a:r>
              <a:rPr lang="ru-RU" sz="1400" dirty="0">
                <a:latin typeface="Lazursky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ru-RU" sz="1400" dirty="0" err="1">
                <a:latin typeface="Lazursky" panose="020B0604020202020204" pitchFamily="34" charset="0"/>
                <a:cs typeface="Calibri" panose="020F0502020204030204" pitchFamily="34" charset="0"/>
              </a:rPr>
              <a:t>Item</a:t>
            </a:r>
            <a:r>
              <a:rPr lang="ru-RU" sz="1400" dirty="0">
                <a:latin typeface="Lazursky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ru-RU" sz="1400" dirty="0" err="1">
                <a:latin typeface="Lazursky" panose="020B0604020202020204" pitchFamily="34" charset="0"/>
                <a:cs typeface="Calibri" panose="020F0502020204030204" pitchFamily="34" charset="0"/>
              </a:rPr>
              <a:t>Title</a:t>
            </a:r>
            <a:r>
              <a:rPr lang="ru-RU" sz="1400" dirty="0">
                <a:latin typeface="Lazursky" panose="020B0604020202020204" pitchFamily="34" charset="0"/>
                <a:cs typeface="Calibri" panose="020F0502020204030204" pitchFamily="34" charset="0"/>
              </a:rPr>
              <a:t>) , их метрик - </a:t>
            </a:r>
            <a:r>
              <a:rPr lang="ru-RU" sz="1400" b="1" dirty="0">
                <a:latin typeface="Lazursky" panose="020B0604020202020204" pitchFamily="34" charset="0"/>
                <a:cs typeface="Calibri" panose="020F0502020204030204" pitchFamily="34" charset="0"/>
              </a:rPr>
              <a:t>Запросы</a:t>
            </a:r>
            <a:r>
              <a:rPr lang="ru-RU" sz="1400" dirty="0">
                <a:latin typeface="Lazursky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ru-RU" sz="1400" dirty="0" err="1">
                <a:latin typeface="Lazursky" panose="020B0604020202020204" pitchFamily="34" charset="0"/>
                <a:cs typeface="Calibri" panose="020F0502020204030204" pitchFamily="34" charset="0"/>
              </a:rPr>
              <a:t>Searches</a:t>
            </a:r>
            <a:r>
              <a:rPr lang="ru-RU" sz="1400" dirty="0">
                <a:latin typeface="Lazursky" panose="020B0604020202020204" pitchFamily="34" charset="0"/>
                <a:cs typeface="Calibri" panose="020F0502020204030204" pitchFamily="34" charset="0"/>
              </a:rPr>
              <a:t>) и </a:t>
            </a:r>
            <a:r>
              <a:rPr lang="ru-RU" sz="1400" b="1" dirty="0">
                <a:latin typeface="Lazursky" panose="020B0604020202020204" pitchFamily="34" charset="0"/>
                <a:cs typeface="Calibri" panose="020F0502020204030204" pitchFamily="34" charset="0"/>
              </a:rPr>
              <a:t>Атрибуты Объектов </a:t>
            </a:r>
            <a:r>
              <a:rPr lang="ru-RU" sz="1400" dirty="0">
                <a:latin typeface="Lazursky" panose="020B0604020202020204" pitchFamily="34" charset="0"/>
                <a:cs typeface="Calibri" panose="020F0502020204030204" pitchFamily="34" charset="0"/>
              </a:rPr>
              <a:t>(</a:t>
            </a:r>
            <a:r>
              <a:rPr lang="ru-RU" sz="1400" dirty="0" err="1">
                <a:latin typeface="Lazursky" panose="020B0604020202020204" pitchFamily="34" charset="0"/>
                <a:cs typeface="Calibri" panose="020F0502020204030204" pitchFamily="34" charset="0"/>
              </a:rPr>
              <a:t>Data_type</a:t>
            </a:r>
            <a:r>
              <a:rPr lang="ru-RU" sz="1400" dirty="0">
                <a:latin typeface="Lazursky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ru-RU" sz="1400" dirty="0" err="1">
                <a:latin typeface="Lazursky" panose="020B0604020202020204" pitchFamily="34" charset="0"/>
                <a:cs typeface="Calibri" panose="020F0502020204030204" pitchFamily="34" charset="0"/>
              </a:rPr>
              <a:t>Section_type</a:t>
            </a:r>
            <a:r>
              <a:rPr lang="ru-RU" sz="1400" dirty="0">
                <a:latin typeface="Lazursky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ru-RU" sz="1400" dirty="0" err="1">
                <a:latin typeface="Lazursky" panose="020B0604020202020204" pitchFamily="34" charset="0"/>
                <a:cs typeface="Calibri" panose="020F0502020204030204" pitchFamily="34" charset="0"/>
              </a:rPr>
              <a:t>Access_type</a:t>
            </a:r>
            <a:r>
              <a:rPr lang="ru-RU" sz="1400" dirty="0">
                <a:latin typeface="Lazursky" panose="020B0604020202020204" pitchFamily="34" charset="0"/>
                <a:cs typeface="Calibri" panose="020F0502020204030204" pitchFamily="34" charset="0"/>
              </a:rPr>
              <a:t> и т.п.). Недостающие параметры по активности можно взять из </a:t>
            </a:r>
            <a:r>
              <a:rPr lang="ru-RU" sz="1400" b="1" dirty="0" err="1">
                <a:latin typeface="Lazursky" panose="020B0604020202020204" pitchFamily="34" charset="0"/>
                <a:cs typeface="Calibri" panose="020F0502020204030204" pitchFamily="34" charset="0"/>
              </a:rPr>
              <a:t>Google</a:t>
            </a:r>
            <a:r>
              <a:rPr lang="ru-RU" sz="1400" b="1" dirty="0">
                <a:latin typeface="Lazursky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smtClean="0">
                <a:latin typeface="Lazursky" panose="020B0604020202020204" pitchFamily="34" charset="0"/>
                <a:cs typeface="Calibri" panose="020F0502020204030204" pitchFamily="34" charset="0"/>
              </a:rPr>
              <a:t>analytics</a:t>
            </a:r>
            <a:endParaRPr lang="en-US" sz="1400" b="1" dirty="0">
              <a:latin typeface="Lazursky" panose="020B0604020202020204" pitchFamily="34" charset="0"/>
              <a:cs typeface="Calibri" panose="020F050202020403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400" dirty="0" smtClean="0">
                <a:latin typeface="Lazursky" panose="020B0604020202020204" pitchFamily="34" charset="0"/>
                <a:cs typeface="Calibri" panose="020F0502020204030204" pitchFamily="34" charset="0"/>
              </a:rPr>
              <a:t>COUNTER </a:t>
            </a:r>
            <a:r>
              <a:rPr lang="ru-RU" sz="1400" dirty="0">
                <a:latin typeface="Lazursky" panose="020B0604020202020204" pitchFamily="34" charset="0"/>
                <a:cs typeface="Calibri" panose="020F0502020204030204" pitchFamily="34" charset="0"/>
              </a:rPr>
              <a:t>закрепляет единый дискретный период для подсчета показателей </a:t>
            </a:r>
            <a:r>
              <a:rPr lang="ru-RU" sz="1400" dirty="0" smtClean="0">
                <a:latin typeface="Lazursky" panose="020B0604020202020204" pitchFamily="34" charset="0"/>
                <a:cs typeface="Calibri" panose="020F0502020204030204" pitchFamily="34" charset="0"/>
              </a:rPr>
              <a:t>– </a:t>
            </a:r>
            <a:r>
              <a:rPr lang="ru-RU" sz="1400" b="1" dirty="0" smtClean="0">
                <a:latin typeface="Lazursky" panose="020B0604020202020204" pitchFamily="34" charset="0"/>
                <a:cs typeface="Calibri" panose="020F0502020204030204" pitchFamily="34" charset="0"/>
              </a:rPr>
              <a:t>месяц</a:t>
            </a:r>
            <a:endParaRPr lang="en-US" sz="1400" b="1" dirty="0" smtClean="0">
              <a:latin typeface="Lazursky" panose="020B0604020202020204" pitchFamily="34" charset="0"/>
              <a:cs typeface="Calibri" panose="020F050202020403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dirty="0" smtClean="0">
                <a:latin typeface="Lazursky" panose="020B0604020202020204" pitchFamily="34" charset="0"/>
                <a:cs typeface="Calibri" panose="020F0502020204030204" pitchFamily="34" charset="0"/>
              </a:rPr>
              <a:t>Наличие </a:t>
            </a:r>
            <a:r>
              <a:rPr lang="ru-RU" sz="1400" b="1" dirty="0">
                <a:latin typeface="Lazursky" panose="020B0604020202020204" pitchFamily="34" charset="0"/>
                <a:cs typeface="Calibri" panose="020F0502020204030204" pitchFamily="34" charset="0"/>
              </a:rPr>
              <a:t>процедуры аудита </a:t>
            </a:r>
            <a:r>
              <a:rPr lang="ru-RU" sz="1400" dirty="0">
                <a:latin typeface="Lazursky" panose="020B0604020202020204" pitchFamily="34" charset="0"/>
                <a:cs typeface="Calibri" panose="020F0502020204030204" pitchFamily="34" charset="0"/>
              </a:rPr>
              <a:t>статистики </a:t>
            </a:r>
            <a:r>
              <a:rPr lang="ru-RU" sz="1400" b="1" dirty="0">
                <a:latin typeface="Lazursky" panose="020B0604020202020204" pitchFamily="34" charset="0"/>
                <a:cs typeface="Calibri" panose="020F0502020204030204" pitchFamily="34" charset="0"/>
              </a:rPr>
              <a:t>повышает  уровень доверия </a:t>
            </a:r>
            <a:r>
              <a:rPr lang="ru-RU" sz="1400" dirty="0">
                <a:latin typeface="Lazursky" panose="020B0604020202020204" pitchFamily="34" charset="0"/>
                <a:cs typeface="Calibri" panose="020F0502020204030204" pitchFamily="34" charset="0"/>
              </a:rPr>
              <a:t>к показателям статистики от </a:t>
            </a:r>
            <a:r>
              <a:rPr lang="ru-RU" sz="1400" dirty="0" err="1">
                <a:latin typeface="Lazursky" panose="020B0604020202020204" pitchFamily="34" charset="0"/>
                <a:cs typeface="Calibri" panose="020F0502020204030204" pitchFamily="34" charset="0"/>
              </a:rPr>
              <a:t>агрегаторов</a:t>
            </a:r>
            <a:r>
              <a:rPr lang="ru-RU" sz="1400" dirty="0">
                <a:latin typeface="Lazursky" panose="020B0604020202020204" pitchFamily="34" charset="0"/>
                <a:cs typeface="Calibri" panose="020F0502020204030204" pitchFamily="34" charset="0"/>
              </a:rPr>
              <a:t> электронных ресурсов </a:t>
            </a:r>
            <a:endParaRPr lang="en-US" sz="1400" dirty="0" smtClean="0">
              <a:latin typeface="Lazursky" panose="020B0604020202020204" pitchFamily="34" charset="0"/>
              <a:cs typeface="Calibri" panose="020F050202020403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dirty="0" smtClean="0">
                <a:latin typeface="Lazursky" panose="020B0604020202020204" pitchFamily="34" charset="0"/>
                <a:cs typeface="Calibri" panose="020F0502020204030204" pitchFamily="34" charset="0"/>
              </a:rPr>
              <a:t>Наличие </a:t>
            </a:r>
            <a:r>
              <a:rPr lang="ru-RU" sz="1400" dirty="0">
                <a:latin typeface="Lazursky" panose="020B0604020202020204" pitchFamily="34" charset="0"/>
                <a:cs typeface="Calibri" panose="020F0502020204030204" pitchFamily="34" charset="0"/>
              </a:rPr>
              <a:t>в учебных заведениях статистики по COUNTER </a:t>
            </a:r>
            <a:r>
              <a:rPr lang="en-US" sz="1400" dirty="0">
                <a:latin typeface="Lazursky" panose="020B0604020202020204" pitchFamily="34" charset="0"/>
                <a:cs typeface="Calibri" panose="020F0502020204030204" pitchFamily="34" charset="0"/>
              </a:rPr>
              <a:t>R</a:t>
            </a:r>
            <a:r>
              <a:rPr lang="ru-RU" sz="1400" dirty="0">
                <a:latin typeface="Lazursky" panose="020B0604020202020204" pitchFamily="34" charset="0"/>
                <a:cs typeface="Calibri" panose="020F0502020204030204" pitchFamily="34" charset="0"/>
              </a:rPr>
              <a:t>5 позволит </a:t>
            </a:r>
            <a:r>
              <a:rPr lang="ru-RU" sz="1400" b="1" dirty="0">
                <a:latin typeface="Lazursky" panose="020B0604020202020204" pitchFamily="34" charset="0"/>
                <a:cs typeface="Calibri" panose="020F0502020204030204" pitchFamily="34" charset="0"/>
              </a:rPr>
              <a:t>объективно </a:t>
            </a:r>
            <a:r>
              <a:rPr lang="ru-RU" sz="1400" b="1" dirty="0" smtClean="0">
                <a:latin typeface="Lazursky" panose="020B0604020202020204" pitchFamily="34" charset="0"/>
                <a:cs typeface="Calibri" panose="020F0502020204030204" pitchFamily="34" charset="0"/>
              </a:rPr>
              <a:t>сравнивать </a:t>
            </a:r>
            <a:r>
              <a:rPr lang="ru-RU" sz="1400" b="1" dirty="0">
                <a:latin typeface="Lazursky" panose="020B0604020202020204" pitchFamily="34" charset="0"/>
                <a:cs typeface="Calibri" panose="020F0502020204030204" pitchFamily="34" charset="0"/>
              </a:rPr>
              <a:t>эффективность </a:t>
            </a:r>
            <a:r>
              <a:rPr lang="ru-RU" sz="1400" dirty="0">
                <a:latin typeface="Lazursky" panose="020B0604020202020204" pitchFamily="34" charset="0"/>
                <a:cs typeface="Calibri" panose="020F0502020204030204" pitchFamily="34" charset="0"/>
              </a:rPr>
              <a:t>российских ресурсов - как между собой, так и с зарубежными базами </a:t>
            </a:r>
          </a:p>
        </p:txBody>
      </p:sp>
    </p:spTree>
    <p:extLst>
      <p:ext uri="{BB962C8B-B14F-4D97-AF65-F5344CB8AC3E}">
        <p14:creationId xmlns:p14="http://schemas.microsoft.com/office/powerpoint/2010/main" val="13767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46" y="77344"/>
            <a:ext cx="709906" cy="8312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41620" y="169806"/>
            <a:ext cx="8493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333333"/>
                </a:solidFill>
                <a:latin typeface="Lazursky" panose="020B0604020202020204" pitchFamily="34" charset="0"/>
              </a:rPr>
              <a:t>В</a:t>
            </a:r>
            <a:r>
              <a:rPr lang="ru-RU" b="1" dirty="0" err="1" smtClean="0">
                <a:solidFill>
                  <a:srgbClr val="333333"/>
                </a:solidFill>
                <a:latin typeface="Lazursky" panose="020B0604020202020204" pitchFamily="34" charset="0"/>
              </a:rPr>
              <a:t>ебинар</a:t>
            </a:r>
            <a:r>
              <a:rPr lang="ru-RU" b="1" dirty="0" smtClean="0">
                <a:solidFill>
                  <a:srgbClr val="333333"/>
                </a:solidFill>
                <a:latin typeface="Lazursky" panose="020B0604020202020204" pitchFamily="34" charset="0"/>
              </a:rPr>
              <a:t> "</a:t>
            </a:r>
            <a:r>
              <a:rPr lang="ru-RU" b="1" dirty="0">
                <a:solidFill>
                  <a:srgbClr val="333333"/>
                </a:solidFill>
                <a:latin typeface="Lazursky" panose="020B0604020202020204" pitchFamily="34" charset="0"/>
              </a:rPr>
              <a:t>Статистика ЭБС: что такое хорошо и что такое плохо"</a:t>
            </a:r>
            <a:endParaRPr lang="ru-RU" b="1" dirty="0">
              <a:solidFill>
                <a:srgbClr val="333333"/>
              </a:solidFill>
              <a:effectLst/>
              <a:latin typeface="Lazursky" panose="020B06040202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38200" y="1171024"/>
            <a:ext cx="10515600" cy="5534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>
                <a:latin typeface="Lazursky" panose="020B0604020202020204" pitchFamily="34" charset="0"/>
              </a:rPr>
              <a:t>Мнения экспертов</a:t>
            </a:r>
          </a:p>
          <a:p>
            <a:pPr marL="0" indent="0">
              <a:buNone/>
            </a:pPr>
            <a:endParaRPr lang="ru-RU" dirty="0" smtClean="0">
              <a:latin typeface="Lazursky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Lazursky" panose="020B0604020202020204" pitchFamily="34" charset="0"/>
              </a:rPr>
              <a:t>Заказчик – вузы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Lazursky" panose="020B0604020202020204" pitchFamily="34" charset="0"/>
              </a:rPr>
              <a:t>Исполнители - ЭБС</a:t>
            </a:r>
          </a:p>
          <a:p>
            <a:pPr lvl="0"/>
            <a:r>
              <a:rPr lang="ru-RU" dirty="0">
                <a:latin typeface="Lazursky" panose="020B0604020202020204" pitchFamily="34" charset="0"/>
              </a:rPr>
              <a:t>преемственность и достоверность: основные принципы </a:t>
            </a:r>
            <a:r>
              <a:rPr lang="ru-RU" dirty="0" smtClean="0">
                <a:latin typeface="Lazursky" panose="020B0604020202020204" pitchFamily="34" charset="0"/>
              </a:rPr>
              <a:t>статистики,</a:t>
            </a:r>
            <a:endParaRPr lang="ru-RU" dirty="0">
              <a:latin typeface="Lazursky" panose="020B0604020202020204" pitchFamily="34" charset="0"/>
            </a:endParaRPr>
          </a:p>
          <a:p>
            <a:pPr lvl="0"/>
            <a:r>
              <a:rPr lang="ru-RU" dirty="0">
                <a:latin typeface="Lazursky" panose="020B0604020202020204" pitchFamily="34" charset="0"/>
              </a:rPr>
              <a:t>эффективность использования,</a:t>
            </a:r>
          </a:p>
          <a:p>
            <a:pPr lvl="0"/>
            <a:r>
              <a:rPr lang="ru-RU" dirty="0">
                <a:latin typeface="Lazursky" panose="020B0604020202020204" pitchFamily="34" charset="0"/>
              </a:rPr>
              <a:t>рациональное комплектование,</a:t>
            </a:r>
          </a:p>
          <a:p>
            <a:pPr lvl="0"/>
            <a:r>
              <a:rPr lang="ru-RU" dirty="0">
                <a:latin typeface="Lazursky" panose="020B0604020202020204" pitchFamily="34" charset="0"/>
              </a:rPr>
              <a:t>принятие решений по содержанию подписки на ЭБС (в </a:t>
            </a:r>
            <a:r>
              <a:rPr lang="ru-RU" dirty="0" err="1">
                <a:latin typeface="Lazursky" panose="020B0604020202020204" pitchFamily="34" charset="0"/>
              </a:rPr>
              <a:t>т.ч</a:t>
            </a:r>
            <a:r>
              <a:rPr lang="ru-RU" dirty="0">
                <a:latin typeface="Lazursky" panose="020B0604020202020204" pitchFamily="34" charset="0"/>
              </a:rPr>
              <a:t>., точечно)</a:t>
            </a:r>
          </a:p>
          <a:p>
            <a:pPr marL="0" indent="0">
              <a:buNone/>
            </a:pPr>
            <a:endParaRPr lang="ru-RU" dirty="0"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08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46" y="77344"/>
            <a:ext cx="709906" cy="8312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41620" y="169806"/>
            <a:ext cx="8493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333333"/>
                </a:solidFill>
                <a:latin typeface="Lazursky" panose="020B0604020202020204" pitchFamily="34" charset="0"/>
              </a:rPr>
              <a:t>В</a:t>
            </a:r>
            <a:r>
              <a:rPr lang="ru-RU" b="1" dirty="0" err="1" smtClean="0">
                <a:solidFill>
                  <a:srgbClr val="333333"/>
                </a:solidFill>
                <a:latin typeface="Lazursky" panose="020B0604020202020204" pitchFamily="34" charset="0"/>
              </a:rPr>
              <a:t>ебинар</a:t>
            </a:r>
            <a:r>
              <a:rPr lang="ru-RU" b="1" dirty="0" smtClean="0">
                <a:solidFill>
                  <a:srgbClr val="333333"/>
                </a:solidFill>
                <a:latin typeface="Lazursky" panose="020B0604020202020204" pitchFamily="34" charset="0"/>
              </a:rPr>
              <a:t> "</a:t>
            </a:r>
            <a:r>
              <a:rPr lang="ru-RU" b="1" dirty="0">
                <a:solidFill>
                  <a:srgbClr val="333333"/>
                </a:solidFill>
                <a:latin typeface="Lazursky" panose="020B0604020202020204" pitchFamily="34" charset="0"/>
              </a:rPr>
              <a:t>Статистика ЭБС: что такое хорошо и что такое плохо"</a:t>
            </a:r>
            <a:endParaRPr lang="ru-RU" b="1" dirty="0">
              <a:solidFill>
                <a:srgbClr val="333333"/>
              </a:solidFill>
              <a:effectLst/>
              <a:latin typeface="Lazursky" panose="020B06040202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38200" y="1179188"/>
            <a:ext cx="10515600" cy="5534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>
                <a:latin typeface="Lazursky" panose="020B0604020202020204" pitchFamily="34" charset="0"/>
              </a:rPr>
              <a:t>Мнения экспертов</a:t>
            </a:r>
          </a:p>
          <a:p>
            <a:pPr marL="0" indent="0">
              <a:buNone/>
            </a:pPr>
            <a:endParaRPr lang="ru-RU" sz="1800" dirty="0" smtClean="0">
              <a:latin typeface="Lazursky" panose="020B0604020202020204" pitchFamily="34" charset="0"/>
            </a:endParaRPr>
          </a:p>
          <a:p>
            <a:pPr marL="0" lvl="0" indent="0">
              <a:buNone/>
            </a:pPr>
            <a:r>
              <a:rPr lang="ru-RU" dirty="0" smtClean="0">
                <a:latin typeface="Lazursky" panose="020B0604020202020204" pitchFamily="34" charset="0"/>
              </a:rPr>
              <a:t>Сервис статистики:</a:t>
            </a:r>
          </a:p>
          <a:p>
            <a:r>
              <a:rPr lang="ru-RU" dirty="0" smtClean="0">
                <a:latin typeface="Lazursky" panose="020B0604020202020204" pitchFamily="34" charset="0"/>
              </a:rPr>
              <a:t>все возможности в административном разделе</a:t>
            </a:r>
          </a:p>
          <a:p>
            <a:r>
              <a:rPr lang="ru-RU" dirty="0" smtClean="0">
                <a:solidFill>
                  <a:srgbClr val="FF0000"/>
                </a:solidFill>
                <a:latin typeface="Lazursky" panose="020B0604020202020204" pitchFamily="34" charset="0"/>
              </a:rPr>
              <a:t>единство единиц расчета показателей для всех ЭБС</a:t>
            </a:r>
            <a:endParaRPr lang="ru-RU" dirty="0">
              <a:solidFill>
                <a:srgbClr val="FF0000"/>
              </a:solidFill>
              <a:latin typeface="Lazursky" panose="020B0604020202020204" pitchFamily="34" charset="0"/>
            </a:endParaRPr>
          </a:p>
          <a:p>
            <a:pPr lvl="0"/>
            <a:r>
              <a:rPr lang="ru-RU" dirty="0" smtClean="0">
                <a:latin typeface="Lazursky" panose="020B0604020202020204" pitchFamily="34" charset="0"/>
              </a:rPr>
              <a:t>показатели по дням</a:t>
            </a:r>
            <a:endParaRPr lang="ru-RU" dirty="0">
              <a:latin typeface="Lazursky" panose="020B0604020202020204" pitchFamily="34" charset="0"/>
            </a:endParaRPr>
          </a:p>
          <a:p>
            <a:pPr lvl="0"/>
            <a:r>
              <a:rPr lang="ru-RU" dirty="0" smtClean="0">
                <a:latin typeface="Lazursky" panose="020B0604020202020204" pitchFamily="34" charset="0"/>
              </a:rPr>
              <a:t>как комплексные, так и специальные отчеты</a:t>
            </a:r>
            <a:endParaRPr lang="ru-RU" dirty="0">
              <a:latin typeface="Lazursky" panose="020B0604020202020204" pitchFamily="34" charset="0"/>
            </a:endParaRPr>
          </a:p>
          <a:p>
            <a:pPr lvl="0"/>
            <a:r>
              <a:rPr lang="ru-RU" dirty="0" smtClean="0">
                <a:latin typeface="Lazursky" panose="020B0604020202020204" pitchFamily="34" charset="0"/>
              </a:rPr>
              <a:t>прозрачность,  открытость, достоверность статистики</a:t>
            </a:r>
            <a:r>
              <a:rPr lang="ru-RU" dirty="0">
                <a:latin typeface="Lazursky" panose="020B0604020202020204" pitchFamily="34" charset="0"/>
              </a:rPr>
              <a:t>, доступной для образовательной организации (вузовской библиотеки</a:t>
            </a:r>
            <a:r>
              <a:rPr lang="ru-RU" dirty="0" smtClean="0">
                <a:latin typeface="Lazursky" panose="020B0604020202020204" pitchFamily="34" charset="0"/>
              </a:rPr>
              <a:t>)</a:t>
            </a:r>
          </a:p>
          <a:p>
            <a:pPr lvl="0"/>
            <a:r>
              <a:rPr lang="ru-RU" dirty="0" smtClean="0">
                <a:latin typeface="Lazursky" panose="020B0604020202020204" pitchFamily="34" charset="0"/>
              </a:rPr>
              <a:t>независимый сервис статистики, аудит статистики</a:t>
            </a:r>
            <a:endParaRPr lang="ru-RU" dirty="0"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9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46" y="77344"/>
            <a:ext cx="709906" cy="8312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41620" y="169806"/>
            <a:ext cx="8493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333333"/>
                </a:solidFill>
                <a:latin typeface="Lazursky" panose="020B0604020202020204" pitchFamily="34" charset="0"/>
              </a:rPr>
              <a:t>В</a:t>
            </a:r>
            <a:r>
              <a:rPr lang="ru-RU" b="1" dirty="0" err="1" smtClean="0">
                <a:solidFill>
                  <a:srgbClr val="333333"/>
                </a:solidFill>
                <a:latin typeface="Lazursky" panose="020B0604020202020204" pitchFamily="34" charset="0"/>
              </a:rPr>
              <a:t>ебинар</a:t>
            </a:r>
            <a:r>
              <a:rPr lang="ru-RU" b="1" dirty="0" smtClean="0">
                <a:solidFill>
                  <a:srgbClr val="333333"/>
                </a:solidFill>
                <a:latin typeface="Lazursky" panose="020B0604020202020204" pitchFamily="34" charset="0"/>
              </a:rPr>
              <a:t> "</a:t>
            </a:r>
            <a:r>
              <a:rPr lang="ru-RU" b="1" dirty="0">
                <a:solidFill>
                  <a:srgbClr val="333333"/>
                </a:solidFill>
                <a:latin typeface="Lazursky" panose="020B0604020202020204" pitchFamily="34" charset="0"/>
              </a:rPr>
              <a:t>Статистика ЭБС: что такое хорошо и что такое плохо"</a:t>
            </a:r>
            <a:endParaRPr lang="ru-RU" b="1" dirty="0">
              <a:solidFill>
                <a:srgbClr val="333333"/>
              </a:solidFill>
              <a:effectLst/>
              <a:latin typeface="Lazursky" panose="020B06040202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38200" y="985944"/>
            <a:ext cx="10515600" cy="5534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>
                <a:latin typeface="Lazursky" panose="020B0604020202020204" pitchFamily="34" charset="0"/>
              </a:rPr>
              <a:t>Мнения экспертов</a:t>
            </a:r>
          </a:p>
          <a:p>
            <a:pPr marL="0" indent="0">
              <a:buNone/>
            </a:pPr>
            <a:endParaRPr lang="ru-RU" sz="1800" dirty="0" smtClean="0">
              <a:latin typeface="Lazursky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412754"/>
            <a:ext cx="5592179" cy="24755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994990"/>
            <a:ext cx="5592179" cy="2676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7362" y="1532238"/>
            <a:ext cx="4802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Lazursky" panose="020B0604020202020204" pitchFamily="34" charset="0"/>
              </a:rPr>
              <a:t>Важно, чтобы в статистике ЭБС использовались и термины, зафиксированные в ФГОС ВО (или СПО). </a:t>
            </a:r>
          </a:p>
          <a:p>
            <a:endParaRPr lang="ru-RU" dirty="0">
              <a:latin typeface="Lazursky" panose="020B0604020202020204" pitchFamily="34" charset="0"/>
            </a:endParaRPr>
          </a:p>
          <a:p>
            <a:r>
              <a:rPr lang="ru-RU" dirty="0" smtClean="0">
                <a:latin typeface="Lazursky" panose="020B0604020202020204" pitchFamily="34" charset="0"/>
              </a:rPr>
              <a:t>Статистика по запросу и потребностям пользователей + </a:t>
            </a:r>
            <a:r>
              <a:rPr lang="en-US" dirty="0" smtClean="0">
                <a:latin typeface="Lazursky" panose="020B0604020202020204" pitchFamily="34" charset="0"/>
              </a:rPr>
              <a:t>Counter</a:t>
            </a:r>
            <a:r>
              <a:rPr lang="ru-RU" dirty="0" smtClean="0">
                <a:latin typeface="Lazursky" panose="020B0604020202020204" pitchFamily="34" charset="0"/>
              </a:rPr>
              <a:t>. </a:t>
            </a:r>
            <a:endParaRPr lang="ru-RU" dirty="0"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46" y="77344"/>
            <a:ext cx="709906" cy="8312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41620" y="169806"/>
            <a:ext cx="8493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333333"/>
                </a:solidFill>
                <a:latin typeface="Lazursky" panose="020B0604020202020204" pitchFamily="34" charset="0"/>
              </a:rPr>
              <a:t>В</a:t>
            </a:r>
            <a:r>
              <a:rPr lang="ru-RU" b="1" dirty="0" err="1" smtClean="0">
                <a:solidFill>
                  <a:srgbClr val="333333"/>
                </a:solidFill>
                <a:latin typeface="Lazursky" panose="020B0604020202020204" pitchFamily="34" charset="0"/>
              </a:rPr>
              <a:t>ебинар</a:t>
            </a:r>
            <a:r>
              <a:rPr lang="ru-RU" b="1" dirty="0" smtClean="0">
                <a:solidFill>
                  <a:srgbClr val="333333"/>
                </a:solidFill>
                <a:latin typeface="Lazursky" panose="020B0604020202020204" pitchFamily="34" charset="0"/>
              </a:rPr>
              <a:t> "</a:t>
            </a:r>
            <a:r>
              <a:rPr lang="ru-RU" b="1" dirty="0">
                <a:solidFill>
                  <a:srgbClr val="333333"/>
                </a:solidFill>
                <a:latin typeface="Lazursky" panose="020B0604020202020204" pitchFamily="34" charset="0"/>
              </a:rPr>
              <a:t>Статистика ЭБС: что такое хорошо и что такое плохо"</a:t>
            </a:r>
            <a:endParaRPr lang="ru-RU" b="1" dirty="0">
              <a:solidFill>
                <a:srgbClr val="333333"/>
              </a:solidFill>
              <a:effectLst/>
              <a:latin typeface="Lazursky" panose="020B06040202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38200" y="1359243"/>
            <a:ext cx="10515600" cy="4817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u="sng" dirty="0">
                <a:latin typeface="Lazursky" panose="020B0604020202020204" pitchFamily="34" charset="0"/>
              </a:rPr>
              <a:t>Мнения </a:t>
            </a:r>
            <a:r>
              <a:rPr lang="ru-RU" sz="1800" u="sng" dirty="0" smtClean="0">
                <a:latin typeface="Lazursky" panose="020B0604020202020204" pitchFamily="34" charset="0"/>
              </a:rPr>
              <a:t>экспертов</a:t>
            </a:r>
          </a:p>
          <a:p>
            <a:pPr marL="0" indent="0">
              <a:buNone/>
            </a:pPr>
            <a:endParaRPr lang="ru-RU" sz="1800" u="sng" dirty="0">
              <a:latin typeface="Lazursky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Lazursky" panose="020B0604020202020204" pitchFamily="34" charset="0"/>
              </a:rPr>
              <a:t>Не только цифры...</a:t>
            </a:r>
            <a:endParaRPr lang="ru-RU" dirty="0">
              <a:latin typeface="Lazursky" panose="020B0604020202020204" pitchFamily="34" charset="0"/>
            </a:endParaRPr>
          </a:p>
          <a:p>
            <a:r>
              <a:rPr lang="ru-RU" dirty="0" smtClean="0">
                <a:latin typeface="Lazursky" panose="020B0604020202020204" pitchFamily="34" charset="0"/>
              </a:rPr>
              <a:t>цифровые следы</a:t>
            </a:r>
          </a:p>
          <a:p>
            <a:r>
              <a:rPr lang="ru-RU" dirty="0" smtClean="0">
                <a:latin typeface="Lazursky" panose="020B0604020202020204" pitchFamily="34" charset="0"/>
              </a:rPr>
              <a:t>трекинг пользователя</a:t>
            </a:r>
          </a:p>
          <a:p>
            <a:r>
              <a:rPr lang="ru-RU" dirty="0" smtClean="0">
                <a:latin typeface="Lazursky" panose="020B0604020202020204" pitchFamily="34" charset="0"/>
              </a:rPr>
              <a:t>анализ чтения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533" y="2167967"/>
            <a:ext cx="6501813" cy="3491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50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3515</TotalTime>
  <Words>689</Words>
  <Application>Microsoft Office PowerPoint</Application>
  <PresentationFormat>Произвольный</PresentationFormat>
  <Paragraphs>113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Mozgan</dc:creator>
  <cp:lastModifiedBy>Admin</cp:lastModifiedBy>
  <cp:revision>141</cp:revision>
  <cp:lastPrinted>2020-07-06T13:54:31Z</cp:lastPrinted>
  <dcterms:created xsi:type="dcterms:W3CDTF">2018-06-25T16:57:33Z</dcterms:created>
  <dcterms:modified xsi:type="dcterms:W3CDTF">2020-07-06T14:40:03Z</dcterms:modified>
</cp:coreProperties>
</file>