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446" r:id="rId3"/>
    <p:sldId id="288" r:id="rId4"/>
    <p:sldId id="449" r:id="rId5"/>
    <p:sldId id="445" r:id="rId6"/>
    <p:sldId id="430" r:id="rId7"/>
    <p:sldId id="429" r:id="rId8"/>
    <p:sldId id="431" r:id="rId9"/>
    <p:sldId id="433" r:id="rId10"/>
    <p:sldId id="330" r:id="rId11"/>
    <p:sldId id="432" r:id="rId12"/>
    <p:sldId id="434" r:id="rId13"/>
    <p:sldId id="435" r:id="rId14"/>
    <p:sldId id="436" r:id="rId15"/>
    <p:sldId id="437" r:id="rId16"/>
    <p:sldId id="439" r:id="rId17"/>
    <p:sldId id="440" r:id="rId18"/>
    <p:sldId id="447" r:id="rId19"/>
    <p:sldId id="448" r:id="rId20"/>
    <p:sldId id="441" r:id="rId21"/>
    <p:sldId id="442" r:id="rId22"/>
    <p:sldId id="443" r:id="rId23"/>
    <p:sldId id="444" r:id="rId24"/>
    <p:sldId id="420" r:id="rId25"/>
  </p:sldIdLst>
  <p:sldSz cx="12192000" cy="6858000"/>
  <p:notesSz cx="9872663" cy="67421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3"/>
    <a:srgbClr val="01649D"/>
    <a:srgbClr val="155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04" autoAdjust="0"/>
    <p:restoredTop sz="96408" autoAdjust="0"/>
  </p:normalViewPr>
  <p:slideViewPr>
    <p:cSldViewPr snapToGrid="0">
      <p:cViewPr varScale="1">
        <p:scale>
          <a:sx n="115" d="100"/>
          <a:sy n="115" d="100"/>
        </p:scale>
        <p:origin x="21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9230" cy="337429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128" y="1"/>
            <a:ext cx="4279230" cy="337429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r">
              <a:defRPr sz="1200"/>
            </a:lvl1pPr>
          </a:lstStyle>
          <a:p>
            <a:fld id="{7C7A2D05-B136-4681-AB1D-667E9A637336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03608"/>
            <a:ext cx="4279230" cy="337429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128" y="6403608"/>
            <a:ext cx="4279230" cy="337429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r">
              <a:defRPr sz="1200"/>
            </a:lvl1pPr>
          </a:lstStyle>
          <a:p>
            <a:fld id="{5453BBED-1A4A-403D-AAB7-1E5C1A0C3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79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9230" cy="337429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1128" y="1"/>
            <a:ext cx="4279230" cy="337429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r">
              <a:defRPr sz="1200"/>
            </a:lvl1pPr>
          </a:lstStyle>
          <a:p>
            <a:fld id="{8B0E3D91-0642-462F-8689-1C2A62C310D3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4825"/>
            <a:ext cx="4494213" cy="2528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9" tIns="45405" rIns="90809" bIns="454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808" y="3202882"/>
            <a:ext cx="7899053" cy="3033628"/>
          </a:xfrm>
          <a:prstGeom prst="rect">
            <a:avLst/>
          </a:prstGeom>
        </p:spPr>
        <p:txBody>
          <a:bodyPr vert="horz" lIns="90809" tIns="45405" rIns="90809" bIns="4540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03608"/>
            <a:ext cx="4279230" cy="337429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1128" y="6403608"/>
            <a:ext cx="4279230" cy="337429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r">
              <a:defRPr sz="1200"/>
            </a:lvl1pPr>
          </a:lstStyle>
          <a:p>
            <a:fld id="{D6161121-6D30-4142-829E-C49CF75AA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4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65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16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161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42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02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947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25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60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091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715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3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482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548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300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61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01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71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64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01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88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67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03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34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A33B-2D20-422C-ADC7-7CEC264639F6}" type="datetime1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8EB-2A3D-4A6C-807E-3A3F9E5714E3}" type="datetime1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3B19-1A57-42DF-BB56-7C90F4EBF77E}" type="datetime1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C5ED-038B-41B5-A04B-06E728F459A6}" type="datetime1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4C94-DF1D-446C-8EA1-78C28CB53714}" type="datetime1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0486-F279-44D4-BBA2-823D89CC3928}" type="datetime1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5D2A-0350-40CD-B365-BE9298023C03}" type="datetime1">
              <a:rPr lang="ru-RU" smtClean="0"/>
              <a:t>18.09.2025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A46-B71C-4D2D-98B2-D54154D0EB67}" type="datetime1">
              <a:rPr lang="ru-RU" smtClean="0"/>
              <a:t>18.09.2025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4F78-F12F-4C5A-8BFF-15B8D59324AC}" type="datetime1">
              <a:rPr lang="ru-RU" smtClean="0"/>
              <a:t>18.09.2025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B2CC-604D-4A37-B62A-586AE25B83E7}" type="datetime1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C165-03BC-4F0D-B984-07A782A76651}" type="datetime1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1FF2-E128-4E68-851D-1A5FB7EF3108}" type="datetime1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hyperlink" Target="mailto:libinfo@herzen.spb.ru" TargetMode="External"/><Relationship Id="rId4" Type="http://schemas.openxmlformats.org/officeDocument/2006/relationships/hyperlink" Target="https://lib.herzen.spb.ru/" TargetMode="External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4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3529" y="2705037"/>
            <a:ext cx="8387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Методика формирования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и категорирования российской части</a:t>
            </a:r>
          </a:p>
          <a:p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«Единого государственного 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перечня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научных изданий </a:t>
            </a:r>
            <a:endParaRPr lang="ru-RU" sz="2000" b="1" dirty="0" smtClean="0">
              <a:solidFill>
                <a:srgbClr val="4F81BD">
                  <a:lumMod val="75000"/>
                </a:srgbClr>
              </a:solidFill>
              <a:latin typeface="Lazursky" panose="020B0604020202020204" pitchFamily="34" charset="0"/>
              <a:ea typeface="+mj-ea"/>
              <a:cs typeface="+mj-cs"/>
            </a:endParaRPr>
          </a:p>
          <a:p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(Белого списка)»</a:t>
            </a:r>
            <a:br>
              <a:rPr lang="ru-RU" sz="2000" b="1" dirty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Протокол 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МРГ №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ДС/122-пр, 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09.09.2025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9708" y="4766474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Lazursky" panose="020B0604020202020204" pitchFamily="34" charset="0"/>
              </a:rPr>
              <a:t>Светлана Александровна Морозова </a:t>
            </a:r>
            <a:endParaRPr lang="en-US" sz="1600" b="1" dirty="0" smtClean="0">
              <a:solidFill>
                <a:srgbClr val="1F497D">
                  <a:lumMod val="75000"/>
                </a:srgbClr>
              </a:solidFill>
              <a:latin typeface="Lazursky" panose="020B0604020202020204" pitchFamily="34" charset="0"/>
            </a:endParaRPr>
          </a:p>
          <a:p>
            <a:pPr lvl="0" algn="r">
              <a:defRPr/>
            </a:pP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Lazursky" panose="020B0604020202020204" pitchFamily="34" charset="0"/>
              </a:rPr>
              <a:t>заместитель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Lazursky" panose="020B0604020202020204" pitchFamily="34" charset="0"/>
              </a:rPr>
              <a:t>директора фундаментальной библиотеки, </a:t>
            </a:r>
            <a:endParaRPr lang="ru-RU" sz="1400" dirty="0" smtClean="0">
              <a:solidFill>
                <a:srgbClr val="1F497D">
                  <a:lumMod val="75000"/>
                </a:srgbClr>
              </a:solidFill>
              <a:latin typeface="Lazursky" panose="020B0604020202020204" pitchFamily="34" charset="0"/>
            </a:endParaRPr>
          </a:p>
          <a:p>
            <a:pPr lvl="0" algn="r">
              <a:defRPr/>
            </a:pP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Lazursky" panose="020B0604020202020204" pitchFamily="34" charset="0"/>
              </a:rPr>
              <a:t>Российский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Lazursky" panose="020B0604020202020204" pitchFamily="34" charset="0"/>
              </a:rPr>
              <a:t>государственный педагогический </a:t>
            </a:r>
            <a:endParaRPr lang="en-US" sz="1400" dirty="0" smtClean="0">
              <a:solidFill>
                <a:srgbClr val="1F497D">
                  <a:lumMod val="75000"/>
                </a:srgbClr>
              </a:solidFill>
              <a:latin typeface="Lazursky" panose="020B0604020202020204" pitchFamily="34" charset="0"/>
            </a:endParaRPr>
          </a:p>
          <a:p>
            <a:pPr lvl="0" algn="r">
              <a:defRPr/>
            </a:pP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Lazursky" panose="020B0604020202020204" pitchFamily="34" charset="0"/>
              </a:rPr>
              <a:t>университет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Lazursky" panose="020B0604020202020204" pitchFamily="34" charset="0"/>
              </a:rPr>
              <a:t>им. А.И. Герцена (Санкт-Петербург)</a:t>
            </a:r>
            <a:endParaRPr lang="en-US" sz="1200" dirty="0">
              <a:solidFill>
                <a:srgbClr val="1F497D">
                  <a:lumMod val="75000"/>
                </a:srgbClr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Уровень 1: Амурский зоологический журнал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471" y="1241337"/>
            <a:ext cx="4956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А. Формальные критерии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39156" y="1241337"/>
            <a:ext cx="54010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Б*.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Наукометрические показатели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" y="1188720"/>
            <a:ext cx="393192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1600"/>
            </a:pPr>
            <a:endParaRPr lang="ru-RU" dirty="0" smtClean="0"/>
          </a:p>
          <a:p>
            <a:pPr>
              <a:defRPr sz="1600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RSCI: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+1.0</a:t>
            </a:r>
          </a:p>
          <a:p>
            <a:pPr>
              <a:defRPr sz="1600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Scopus: 0.0</a:t>
            </a:r>
          </a:p>
          <a:p>
            <a:pPr>
              <a:defRPr sz="1600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0.0</a:t>
            </a:r>
          </a:p>
          <a:p>
            <a:pPr>
              <a:defRPr sz="1600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СпецБД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(Biological Abstracts, Zoological Records):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+1.0</a:t>
            </a:r>
          </a:p>
          <a:p>
            <a:pPr>
              <a:defRPr sz="1600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OpenAlex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+0.5</a:t>
            </a:r>
          </a:p>
          <a:p>
            <a:pPr>
              <a:defRPr sz="1600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ВАК (1-я):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+1.0</a:t>
            </a:r>
          </a:p>
          <a:p>
            <a:pPr>
              <a:defRPr sz="1600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(Da+Db+Dc≥5):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+0.5</a:t>
            </a:r>
          </a:p>
          <a:p>
            <a:pPr>
              <a:defRPr sz="1600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+1.0</a:t>
            </a:r>
          </a:p>
          <a:p>
            <a:pPr>
              <a:defRPr sz="1600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600"/>
            </a:pP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того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" y="5261602"/>
            <a:ext cx="7329532" cy="984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 sz="2000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</a:p>
          <a:p>
            <a:pPr algn="just">
              <a:defRPr sz="2000"/>
            </a:pPr>
            <a:r>
              <a:rPr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=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= 2.0 |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800">
                <a:solidFill>
                  <a:srgbClr val="003366"/>
                </a:solidFill>
              </a:defRPr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Уровню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(≥6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56" y="1763186"/>
            <a:ext cx="5275347" cy="3000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60286" y="4764044"/>
            <a:ext cx="2576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*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из РИНЦ за 2023 год!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3" y="5463269"/>
            <a:ext cx="3141117" cy="128242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8261569" y="5463269"/>
            <a:ext cx="7152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2024: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Уровень 3: Интегративная физиология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471" y="1241337"/>
            <a:ext cx="4956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А. Формальные критерии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48940" y="1242751"/>
            <a:ext cx="5247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Наукометрические показатели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19" y="1188720"/>
            <a:ext cx="606483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1600"/>
            </a:pPr>
            <a:endParaRPr lang="ru-RU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RSCI: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+0.0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+0.0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+0.0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СпецБД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MEDLINE/DBLP/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MathSciNet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zbMath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EconLit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BiolAbs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ZoolRec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/GeoRef/CAS/INSPEC):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+0.0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OpenAlex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(обе) →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+0.5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(суммарно 0.5)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ВАК (1-я):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+0.0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метаданных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Da+Db+Dc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5):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(!)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соответствует требованиям (п.4):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 (!)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Итого: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2.0 балла.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" y="5261602"/>
            <a:ext cx="6941127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 sz="2000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</a:p>
          <a:p>
            <a:pPr algn="just">
              <a:defRPr sz="2000"/>
            </a:pPr>
            <a:r>
              <a:rPr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=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=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800">
                <a:solidFill>
                  <a:srgbClr val="003366"/>
                </a:solidFill>
              </a:defRPr>
            </a:pP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Уровню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 4 баллов или не соответствует </a:t>
            </a:r>
          </a:p>
          <a:p>
            <a:pPr algn="just">
              <a:defRPr sz="1800">
                <a:solidFill>
                  <a:srgbClr val="003366"/>
                </a:solidFill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 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сайта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21" y="1703002"/>
            <a:ext cx="3553774" cy="3284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47" y="5261602"/>
            <a:ext cx="2631843" cy="125992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090" y="5261602"/>
            <a:ext cx="2218909" cy="126188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9615460" y="4939952"/>
            <a:ext cx="71526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2024: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2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Уровень 3: Комплексные исследования детства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471" y="1241337"/>
            <a:ext cx="4956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А. Формальные критерии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48940" y="1241337"/>
            <a:ext cx="52471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Наукометрические показатели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312" y="1463176"/>
            <a:ext cx="60648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1600"/>
            </a:pPr>
            <a:endParaRPr lang="ru-RU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RSCI: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СпецБД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MEDLINE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др.):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OpenAlex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+0.5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ВАК (1-я):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метаданных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Da+Db+Dc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5):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(!)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соответствует требованиям: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 (!)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= 2.0 балла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312" y="5527609"/>
            <a:ext cx="7140633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 sz="2000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</a:p>
          <a:p>
            <a:pPr algn="just">
              <a:defRPr sz="2000"/>
            </a:pPr>
            <a:r>
              <a:rPr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=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=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800">
                <a:solidFill>
                  <a:srgbClr val="003366"/>
                </a:solidFill>
              </a:defRPr>
            </a:pP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Уровню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 соответствует </a:t>
            </a:r>
          </a:p>
          <a:p>
            <a:pPr algn="just">
              <a:defRPr sz="1800">
                <a:solidFill>
                  <a:srgbClr val="003366"/>
                </a:solidFill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5 без сайта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961" y="1703002"/>
            <a:ext cx="3419102" cy="33504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961" y="5484143"/>
            <a:ext cx="3735436" cy="130535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985961" y="5112656"/>
            <a:ext cx="71526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2024: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Уровень 3: Психология человека в образовании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471" y="1241337"/>
            <a:ext cx="4956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А. Формальные критерии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48940" y="1241337"/>
            <a:ext cx="52471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Наукометрические показатели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312" y="1463175"/>
            <a:ext cx="64864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1600"/>
            </a:pPr>
            <a:endParaRPr lang="ru-RU" sz="1400" dirty="0" smtClean="0"/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RSCI: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СпецБД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MEDLINE/DBLP/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MathSciNet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zbMath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EconLit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BiolAbs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ZoolRec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/GeoRef/CAS/INSPEC):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OpenAlex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+0.5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ВАК (1-я):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метаданных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Da+Db+Dc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5):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(!)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соответствует требованиям: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 (!)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= 2.0 балла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312" y="5527609"/>
            <a:ext cx="7140633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 sz="2000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</a:p>
          <a:p>
            <a:pPr algn="just">
              <a:defRPr sz="2000"/>
            </a:pPr>
            <a:r>
              <a:rPr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=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=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800">
                <a:solidFill>
                  <a:srgbClr val="003366"/>
                </a:solidFill>
              </a:defRPr>
            </a:pP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Уровню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 соответствует </a:t>
            </a:r>
          </a:p>
          <a:p>
            <a:pPr algn="just">
              <a:defRPr sz="1800">
                <a:solidFill>
                  <a:srgbClr val="003366"/>
                </a:solidFill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5 без сайта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9"/>
          <a:stretch/>
        </p:blipFill>
        <p:spPr>
          <a:xfrm>
            <a:off x="6883865" y="1703002"/>
            <a:ext cx="4537058" cy="2641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03" y="4654564"/>
            <a:ext cx="3606198" cy="2145688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73043" y="4654564"/>
            <a:ext cx="71526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2024: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Уровень 3</a:t>
            </a:r>
            <a:r>
              <a:rPr lang="ru-RU" sz="3600" b="1" dirty="0">
                <a:solidFill>
                  <a:srgbClr val="01649D"/>
                </a:solidFill>
                <a:latin typeface="Lazursky" panose="020B0604020202020204" pitchFamily="34" charset="0"/>
              </a:rPr>
              <a:t>: </a:t>
            </a:r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Письма </a:t>
            </a:r>
            <a:r>
              <a:rPr lang="ru-RU" sz="3600" b="1" dirty="0">
                <a:solidFill>
                  <a:srgbClr val="01649D"/>
                </a:solidFill>
                <a:latin typeface="Lazursky" panose="020B0604020202020204" pitchFamily="34" charset="0"/>
              </a:rPr>
              <a:t>в </a:t>
            </a:r>
            <a:r>
              <a:rPr lang="ru-RU" sz="3600" b="1" dirty="0" err="1" smtClean="0">
                <a:solidFill>
                  <a:srgbClr val="01649D"/>
                </a:solidFill>
                <a:latin typeface="Lazursky" panose="020B0604020202020204" pitchFamily="34" charset="0"/>
              </a:rPr>
              <a:t>Эмиссия.Оффлайн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471" y="1241337"/>
            <a:ext cx="4956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А. Формальные критерии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48940" y="1241337"/>
            <a:ext cx="52471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Наукометрические показатели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312" y="1463175"/>
            <a:ext cx="648649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1600"/>
            </a:pPr>
            <a:endParaRPr lang="ru-RU" sz="1400" dirty="0" smtClean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RSCI: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→ 0.0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→ 0.0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→ 0.0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СпецБД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нет → 0.0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OpenAlex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→ 0.0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 (1-я): нет → 0.0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Da+Db+Dc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5):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→ 0.0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соответствует требованиям: да →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 (!)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= 1.0 балл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312" y="5527609"/>
            <a:ext cx="7140633" cy="984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 sz="2000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</a:p>
          <a:p>
            <a:pPr algn="just">
              <a:defRPr sz="2000"/>
            </a:pPr>
            <a:r>
              <a:rPr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=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=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800">
                <a:solidFill>
                  <a:srgbClr val="003366"/>
                </a:solidFill>
              </a:defRPr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Уровню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 2 баллов)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40" y="1695614"/>
            <a:ext cx="3497319" cy="33315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44377" y="6143162"/>
            <a:ext cx="7152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2024: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7" y="4805052"/>
            <a:ext cx="2477264" cy="204429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44297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Уровень 4: </a:t>
            </a:r>
            <a:r>
              <a:rPr lang="en-US" sz="3600" b="1" dirty="0">
                <a:solidFill>
                  <a:srgbClr val="01649D"/>
                </a:solidFill>
                <a:latin typeface="Lazursky" panose="020B0604020202020204" pitchFamily="34" charset="0"/>
              </a:rPr>
              <a:t>Physics of Complex Systems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471" y="1241337"/>
            <a:ext cx="4956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А. Формальные критерии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48940" y="1241337"/>
            <a:ext cx="5247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Наукометрические показатели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312" y="1463175"/>
            <a:ext cx="648649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1600"/>
            </a:pPr>
            <a:endParaRPr lang="ru-RU" sz="1400" dirty="0" smtClean="0"/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RSCI: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СпецБД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MEDLINE/DBLP/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MathSciNet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zbMath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EconLit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BiolAbs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ZoolRec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/GeoRef/CAS/INSPEC):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OpenAlex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+0.5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ВАК (1-я):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метаданных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Da+Db+Dc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5):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(!)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соответствует требованиям: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 (!)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= 2.0 балла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312" y="5527609"/>
            <a:ext cx="7140633" cy="984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 sz="2000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</a:p>
          <a:p>
            <a:pPr algn="just">
              <a:defRPr sz="2000"/>
            </a:pPr>
            <a:r>
              <a:rPr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=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=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3.0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800">
                <a:solidFill>
                  <a:srgbClr val="003366"/>
                </a:solidFill>
              </a:defRPr>
            </a:pP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Уровню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 2 баллов 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без сайта)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421" y="1786866"/>
            <a:ext cx="5047946" cy="30236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274" y="5371937"/>
            <a:ext cx="3497539" cy="123806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735014" y="5371937"/>
            <a:ext cx="71526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2024: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Уровень 4</a:t>
            </a:r>
            <a:r>
              <a:rPr lang="ru-RU" sz="3600" b="1" dirty="0">
                <a:solidFill>
                  <a:srgbClr val="01649D"/>
                </a:solidFill>
                <a:latin typeface="Lazursky" panose="020B0604020202020204" pitchFamily="34" charset="0"/>
              </a:rPr>
              <a:t>: </a:t>
            </a:r>
            <a:r>
              <a:rPr lang="ru-RU" b="1" dirty="0">
                <a:solidFill>
                  <a:srgbClr val="01649D"/>
                </a:solidFill>
                <a:latin typeface="Lazursky" panose="020B0604020202020204" pitchFamily="34" charset="0"/>
              </a:rPr>
              <a:t>Герценовские чтения: </a:t>
            </a:r>
            <a:r>
              <a:rPr lang="ru-RU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психологические </a:t>
            </a:r>
            <a:r>
              <a:rPr lang="ru-RU" b="1" dirty="0">
                <a:solidFill>
                  <a:srgbClr val="01649D"/>
                </a:solidFill>
                <a:latin typeface="Lazursky" panose="020B0604020202020204" pitchFamily="34" charset="0"/>
              </a:rPr>
              <a:t>исследования в образовании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3471" y="1241337"/>
            <a:ext cx="4956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А. Формальные критерии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48940" y="1241337"/>
            <a:ext cx="52471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Наукометрические показатели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312" y="1463175"/>
            <a:ext cx="64864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СпецБД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MEDLINE/DBLP/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MathSciNet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zbMath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EconLit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BiolAbs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ZoolRec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/GeoRef/CAS/INSPEC):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OpenAlex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+0.5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ВАК (1-я):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метаданных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Da+Db+Dc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5):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(!)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требованиям: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(!)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 =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312" y="5094939"/>
            <a:ext cx="6943699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 sz="2000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</a:p>
          <a:p>
            <a:pPr algn="just">
              <a:defRPr sz="2000"/>
            </a:pPr>
            <a:r>
              <a:rPr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=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=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just">
              <a:defRPr sz="2000"/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сайт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соответствует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требованиям, для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нужна сумма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3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800">
                <a:solidFill>
                  <a:srgbClr val="003366"/>
                </a:solidFill>
              </a:defRPr>
            </a:pP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Уровню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smtClean="0"/>
              <a:t>&lt;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баллов)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49" y="1764394"/>
            <a:ext cx="4978666" cy="29518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406" y="5465305"/>
            <a:ext cx="3523561" cy="123007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837146" y="5465305"/>
            <a:ext cx="7152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2024: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2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889" y="152793"/>
            <a:ext cx="10591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Уровень 4</a:t>
            </a:r>
            <a:r>
              <a:rPr lang="ru-RU" sz="3600" b="1" dirty="0">
                <a:solidFill>
                  <a:srgbClr val="01649D"/>
                </a:solidFill>
                <a:latin typeface="Lazursky" panose="020B0604020202020204" pitchFamily="34" charset="0"/>
              </a:rPr>
              <a:t>: </a:t>
            </a:r>
            <a:r>
              <a:rPr lang="ru-RU" b="1" dirty="0">
                <a:solidFill>
                  <a:srgbClr val="01649D"/>
                </a:solidFill>
                <a:latin typeface="Lazursky" panose="020B0604020202020204" pitchFamily="34" charset="0"/>
              </a:rPr>
              <a:t>Известия Российского государственного педагогического университета </a:t>
            </a:r>
            <a:r>
              <a:rPr lang="ru-RU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									им</a:t>
            </a:r>
            <a:r>
              <a:rPr lang="ru-RU" b="1" dirty="0">
                <a:solidFill>
                  <a:srgbClr val="01649D"/>
                </a:solidFill>
                <a:latin typeface="Lazursky" panose="020B0604020202020204" pitchFamily="34" charset="0"/>
              </a:rPr>
              <a:t>. А. И. Герцена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3471" y="1241337"/>
            <a:ext cx="4956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А. Формальные критерии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48940" y="1241337"/>
            <a:ext cx="52471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Наукометрические показатели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312" y="1463175"/>
            <a:ext cx="64864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СпецБД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MEDLINE/DBLP/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MathSciNet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zbMath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EconLit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BiolAbs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ZoolRec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/GeoRef/CAS/INSPEC):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0.0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OpenAlex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+0.5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ВАК (1-я):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метаданных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Da+Db+Dc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5):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(!)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требованиям: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(!)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 = 2.0 балла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471" y="5168669"/>
            <a:ext cx="7140633" cy="1538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 sz="2000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</a:p>
          <a:p>
            <a:pPr algn="just">
              <a:defRPr sz="2000"/>
            </a:pPr>
            <a:r>
              <a:rPr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=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=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800">
                <a:solidFill>
                  <a:srgbClr val="003366"/>
                </a:solidFill>
              </a:defRPr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сайт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соответствует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требованиям, для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2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нужна сумма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5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 sz="1800">
                <a:solidFill>
                  <a:srgbClr val="003366"/>
                </a:solidFill>
              </a:defRPr>
            </a:pPr>
            <a:r>
              <a:rPr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Уровню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 3 баллов без сайта)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070" y="1776733"/>
            <a:ext cx="5172005" cy="31793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395" y="5444836"/>
            <a:ext cx="3796680" cy="126271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470135" y="5444836"/>
            <a:ext cx="7152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2024: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Оценк</a:t>
            </a:r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а А и Б: итог</a:t>
            </a:r>
            <a:endParaRPr lang="ru-RU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288594"/>
              </p:ext>
            </p:extLst>
          </p:nvPr>
        </p:nvGraphicFramePr>
        <p:xfrm>
          <a:off x="1321726" y="979974"/>
          <a:ext cx="9835900" cy="5839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971">
                  <a:extLst>
                    <a:ext uri="{9D8B030D-6E8A-4147-A177-3AD203B41FA5}">
                      <a16:colId xmlns:a16="http://schemas.microsoft.com/office/drawing/2014/main" val="814755911"/>
                    </a:ext>
                  </a:extLst>
                </a:gridCol>
                <a:gridCol w="1218496">
                  <a:extLst>
                    <a:ext uri="{9D8B030D-6E8A-4147-A177-3AD203B41FA5}">
                      <a16:colId xmlns:a16="http://schemas.microsoft.com/office/drawing/2014/main" val="4288772500"/>
                    </a:ext>
                  </a:extLst>
                </a:gridCol>
                <a:gridCol w="1218496">
                  <a:extLst>
                    <a:ext uri="{9D8B030D-6E8A-4147-A177-3AD203B41FA5}">
                      <a16:colId xmlns:a16="http://schemas.microsoft.com/office/drawing/2014/main" val="1137841030"/>
                    </a:ext>
                  </a:extLst>
                </a:gridCol>
                <a:gridCol w="1519979">
                  <a:extLst>
                    <a:ext uri="{9D8B030D-6E8A-4147-A177-3AD203B41FA5}">
                      <a16:colId xmlns:a16="http://schemas.microsoft.com/office/drawing/2014/main" val="3064137158"/>
                    </a:ext>
                  </a:extLst>
                </a:gridCol>
                <a:gridCol w="1519979">
                  <a:extLst>
                    <a:ext uri="{9D8B030D-6E8A-4147-A177-3AD203B41FA5}">
                      <a16:colId xmlns:a16="http://schemas.microsoft.com/office/drawing/2014/main" val="2138893018"/>
                    </a:ext>
                  </a:extLst>
                </a:gridCol>
                <a:gridCol w="1519979">
                  <a:extLst>
                    <a:ext uri="{9D8B030D-6E8A-4147-A177-3AD203B41FA5}">
                      <a16:colId xmlns:a16="http://schemas.microsoft.com/office/drawing/2014/main" val="981326530"/>
                    </a:ext>
                  </a:extLst>
                </a:gridCol>
              </a:tblGrid>
              <a:tr h="1007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Б (2023)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(А+Б 2023)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ЕГПНИ / Уровень по баллам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А+Б2024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extLst>
                  <a:ext uri="{0D108BD9-81ED-4DB2-BD59-A6C34878D82A}">
                    <a16:rowId xmlns:a16="http://schemas.microsoft.com/office/drawing/2014/main" val="1569751694"/>
                  </a:ext>
                </a:extLst>
              </a:tr>
              <a:tr h="608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Амурский зоологический журнал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/ 1</a:t>
                      </a:r>
                      <a:endParaRPr lang="ru-RU" sz="1800" b="1" dirty="0">
                        <a:solidFill>
                          <a:srgbClr val="2365C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extLst>
                  <a:ext uri="{0D108BD9-81ED-4DB2-BD59-A6C34878D82A}">
                    <a16:rowId xmlns:a16="http://schemas.microsoft.com/office/drawing/2014/main" val="1380455504"/>
                  </a:ext>
                </a:extLst>
              </a:tr>
              <a:tr h="608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Комплексные исследования детства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/ 2</a:t>
                      </a:r>
                      <a:endParaRPr lang="ru-RU" sz="1800" b="1" dirty="0">
                        <a:solidFill>
                          <a:srgbClr val="2365C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extLst>
                  <a:ext uri="{0D108BD9-81ED-4DB2-BD59-A6C34878D82A}">
                    <a16:rowId xmlns:a16="http://schemas.microsoft.com/office/drawing/2014/main" val="526851412"/>
                  </a:ext>
                </a:extLst>
              </a:tr>
              <a:tr h="608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 человека в образовании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/ 2</a:t>
                      </a:r>
                      <a:endParaRPr lang="ru-RU" sz="1800" b="1" dirty="0">
                        <a:solidFill>
                          <a:srgbClr val="2365C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extLst>
                  <a:ext uri="{0D108BD9-81ED-4DB2-BD59-A6C34878D82A}">
                    <a16:rowId xmlns:a16="http://schemas.microsoft.com/office/drawing/2014/main" val="3084653663"/>
                  </a:ext>
                </a:extLst>
              </a:tr>
              <a:tr h="5965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Интегративная физиология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/ 2</a:t>
                      </a:r>
                      <a:endParaRPr lang="ru-RU" sz="1800" b="1" dirty="0">
                        <a:solidFill>
                          <a:srgbClr val="2365C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extLst>
                  <a:ext uri="{0D108BD9-81ED-4DB2-BD59-A6C34878D82A}">
                    <a16:rowId xmlns:a16="http://schemas.microsoft.com/office/drawing/2014/main" val="1183327547"/>
                  </a:ext>
                </a:extLst>
              </a:tr>
              <a:tr h="5965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Physics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Complex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Systems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/ 3</a:t>
                      </a:r>
                      <a:endParaRPr lang="ru-RU" sz="1800" b="1" dirty="0">
                        <a:solidFill>
                          <a:srgbClr val="2365C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extLst>
                  <a:ext uri="{0D108BD9-81ED-4DB2-BD59-A6C34878D82A}">
                    <a16:rowId xmlns:a16="http://schemas.microsoft.com/office/drawing/2014/main" val="499661337"/>
                  </a:ext>
                </a:extLst>
              </a:tr>
              <a:tr h="5965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Письма в Эмиссия.Оффлайн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/ 3</a:t>
                      </a:r>
                      <a:endParaRPr lang="ru-RU" sz="1800" b="1" dirty="0">
                        <a:solidFill>
                          <a:srgbClr val="2365C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extLst>
                  <a:ext uri="{0D108BD9-81ED-4DB2-BD59-A6C34878D82A}">
                    <a16:rowId xmlns:a16="http://schemas.microsoft.com/office/drawing/2014/main" val="2283557790"/>
                  </a:ext>
                </a:extLst>
              </a:tr>
              <a:tr h="608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Известия РГПУ им. А.И. Герцена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/ 3</a:t>
                      </a:r>
                      <a:endParaRPr lang="ru-RU" sz="1800" b="1" dirty="0">
                        <a:solidFill>
                          <a:srgbClr val="2365C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extLst>
                  <a:ext uri="{0D108BD9-81ED-4DB2-BD59-A6C34878D82A}">
                    <a16:rowId xmlns:a16="http://schemas.microsoft.com/office/drawing/2014/main" val="247214069"/>
                  </a:ext>
                </a:extLst>
              </a:tr>
              <a:tr h="608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Герценовские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чтения: психол. </a:t>
                      </a:r>
                      <a:r>
                        <a:rPr lang="ru-RU" sz="1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 образовании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/ 4</a:t>
                      </a:r>
                      <a:endParaRPr lang="ru-RU" sz="1800" b="1" dirty="0">
                        <a:solidFill>
                          <a:srgbClr val="2365C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8" marR="68308" marT="34154" marB="34154" anchor="ctr"/>
                </a:tc>
                <a:extLst>
                  <a:ext uri="{0D108BD9-81ED-4DB2-BD59-A6C34878D82A}">
                    <a16:rowId xmlns:a16="http://schemas.microsoft.com/office/drawing/2014/main" val="1936991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2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Сайт журнала</a:t>
            </a:r>
            <a:endParaRPr lang="ru-RU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6459" y="1496888"/>
            <a:ext cx="100999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сайт в открытом доступе, без авторизации, на русском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владельцы, издатель, редакция с контактами, уч. степенью, местом работы, ID; контакты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редакции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тематика, правила для авторов, редакционная политика (отбор, этика, рецензирование, ошибки, платные услуги), политика по персональным данным, политика открытых метаданных, условия доступа к полным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текстам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статьи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название, аннотация, ключевые слова (RU/EN), авторы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аффилиации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финансирование, список литературы, ссылка на полный текст, идентификаторы (DOI 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Машиночитаемые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метаданные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ссылка на JATS XML (v1.1–1.4) с тем же набором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полей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указание правообладателя, условий использования и открытой лицензии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метаданных – только </a:t>
            </a:r>
            <a:r>
              <a:rPr lang="ru-RU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 BY </a:t>
            </a:r>
            <a:r>
              <a:rPr lang="ru-RU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СС</a:t>
            </a:r>
            <a:r>
              <a:rPr lang="en-US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en-US" b="1" u="sng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 BY-NC</a:t>
            </a: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algn="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Обязательность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 01.01.2026, иначе журнал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исключается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Белого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списка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– не включается)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459" y="1035223"/>
            <a:ext cx="806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164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журнала: обязательные требования ЕГПНИ (БС) </a:t>
            </a:r>
            <a:endParaRPr lang="ru-RU" sz="2400" b="1" dirty="0">
              <a:solidFill>
                <a:srgbClr val="0164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3889" y="114996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Формирование Перечня (Белого списка)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538" y="1300850"/>
            <a:ext cx="3491345" cy="34913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1" y="1300850"/>
            <a:ext cx="8535307" cy="447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756858" y="5500347"/>
            <a:ext cx="33700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https://journalrank.rcsi.science/ru/record-sources/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Данные журналов для расчета Оценок А и Б</a:t>
            </a:r>
            <a:endParaRPr lang="ru-RU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25" y="1253339"/>
            <a:ext cx="5655426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"Амурский зоологический журнал"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RSCI (перечень РИНЦ) — да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нет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нет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индексация в одной из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спецБД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MEDLINE, DBLP,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MathSciNet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zbMath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EconLit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Biological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Abstracts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Zoological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GeoRef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CAS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INSPEC —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да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OpenAlex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да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ВАК: 1-я — да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метаданных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(последние 2 года): соответствует трем критериям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сайта журнала требованиям по метаданным (п.4 документа) — да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М1.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РИНЦ - 7,949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рейтинге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предметному направлению - 66 из 258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М2. 2-летний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по ядру РИНЦ без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самоцитирования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- 0,190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155 из 258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М3. Среднее значение индекса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авторов статей (по данным РИНЦ) - 16,4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43 из 258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Б (2024):</a:t>
            </a:r>
            <a:br>
              <a:rPr lang="ru-RU" sz="1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М1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РИНЦ - 6,564 </a:t>
            </a:r>
          </a:p>
          <a:p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рейтинге </a:t>
            </a:r>
            <a:r>
              <a:rPr lang="ru-RU" sz="11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предметному направлению - 91 из 251 </a:t>
            </a:r>
          </a:p>
          <a:p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М2. 2-летний </a:t>
            </a:r>
            <a:r>
              <a:rPr lang="ru-RU" sz="11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по ядру РИНЦ без </a:t>
            </a:r>
            <a:r>
              <a:rPr lang="ru-RU" sz="11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самоцитирования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- 0,224</a:t>
            </a:r>
          </a:p>
          <a:p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153 из 261 </a:t>
            </a:r>
          </a:p>
          <a:p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М3. Среднее значение индекса </a:t>
            </a:r>
            <a:r>
              <a:rPr lang="ru-RU" sz="11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авторов статей (по данным РИНЦ) - 17,1</a:t>
            </a:r>
          </a:p>
          <a:p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67 из 266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06998" y="1253339"/>
            <a:ext cx="563032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"Интегративная физиология"</a:t>
            </a: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А: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RSCI (перечень РИНЦ) — нет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нет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нет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индексация в одной из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спецБД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MEDLINE, DBLP,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MathSciNet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zbMath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EconLit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Abstracts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Zoological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GeoRef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CAS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INSPEC — нет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да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OpenAlex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да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ВАК: 1-я — нет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метаданных в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(последние 2 года): соответствует трем критериям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сайта журнала требованиям по метаданным (п.4 документа) — да</a:t>
            </a:r>
          </a:p>
          <a:p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Б (по предметному направлению Биология):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М1.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РИНЦ - 4,724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рейтинге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предметному направлению - 160 из 258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М2. 2-летний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по ядру РИНЦ без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самоцитирования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- 0,229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142 из 263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М3. Среднее значение индекса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авторов статей (по данным РИНЦ) - 13,1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103 из 263</a:t>
            </a: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Б (по предметному направлению Медицина и здравоохранение):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М1.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РИНЦ - 4,724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рейтинге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предметному направлению - 280 из 598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М2. 2-летний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по ядру РИНЦ без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самоцитирования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- 0,229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253 из 617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М3. Среднее значение индекса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авторов статей (по данным РИНЦ) - 13,1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190 из 628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02284" y="5869987"/>
            <a:ext cx="3017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Б (2024 - по предметному направлению Биология):</a:t>
            </a:r>
          </a:p>
          <a:p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М1. </a:t>
            </a:r>
            <a:r>
              <a:rPr lang="ru-RU" sz="7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РИНЦ - 4,686 </a:t>
            </a:r>
          </a:p>
          <a:p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рейтинге </a:t>
            </a:r>
            <a:r>
              <a:rPr lang="ru-RU" sz="7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предметному направлению - 159 из 251 </a:t>
            </a:r>
          </a:p>
          <a:p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М2. 2-летний </a:t>
            </a:r>
            <a:r>
              <a:rPr lang="ru-RU" sz="7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по ядру РИНЦ без </a:t>
            </a:r>
            <a:r>
              <a:rPr lang="ru-RU" sz="7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самоцитирования</a:t>
            </a: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- 0,175</a:t>
            </a:r>
          </a:p>
          <a:p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169 из 261 </a:t>
            </a:r>
          </a:p>
          <a:p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М3. Среднее значение индекса </a:t>
            </a:r>
            <a:r>
              <a:rPr lang="ru-RU" sz="7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авторов статей (по данным РИНЦ) - 14,0</a:t>
            </a:r>
          </a:p>
          <a:p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123 из 266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89323" y="5869987"/>
            <a:ext cx="327814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Б (2024 - по предметному направлению Медицина и здравоохранение):</a:t>
            </a:r>
          </a:p>
          <a:p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М1. </a:t>
            </a:r>
            <a:r>
              <a:rPr lang="ru-RU" sz="7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РИНЦ - 4,686 </a:t>
            </a:r>
          </a:p>
          <a:p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рейтинге </a:t>
            </a:r>
            <a:r>
              <a:rPr lang="ru-RU" sz="7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предметному направлению - 288 из 595 </a:t>
            </a:r>
          </a:p>
          <a:p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М2. 2-летний </a:t>
            </a:r>
            <a:r>
              <a:rPr lang="ru-RU" sz="7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по ядру РИНЦ без </a:t>
            </a:r>
            <a:r>
              <a:rPr lang="ru-RU" sz="7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самоцитирования</a:t>
            </a: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- 0,175</a:t>
            </a:r>
          </a:p>
          <a:p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327 из 610 </a:t>
            </a:r>
          </a:p>
          <a:p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М3. Среднее значение индекса </a:t>
            </a:r>
            <a:r>
              <a:rPr lang="ru-RU" sz="7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авторов статей (по данным РИНЦ) - 14,0</a:t>
            </a:r>
          </a:p>
          <a:p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253 из 623</a:t>
            </a:r>
          </a:p>
        </p:txBody>
      </p:sp>
    </p:spTree>
    <p:extLst>
      <p:ext uri="{BB962C8B-B14F-4D97-AF65-F5344CB8AC3E}">
        <p14:creationId xmlns:p14="http://schemas.microsoft.com/office/powerpoint/2010/main" val="3057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Данные журналов для расчета Оценок А и Б</a:t>
            </a:r>
            <a:endParaRPr lang="ru-RU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25" y="1253339"/>
            <a:ext cx="57468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"Комплексные исследования детства"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RSCI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(перечень РИНЦ) — нет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нет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нет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индексация в одной из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спецБД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MEDLINE, DBLP,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MathSciNet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zbMath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EconLit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Biological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Abstracts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Zoological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GeoRef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CAS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INSPEC — нет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да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OpenAlex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да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ВАК: 1-я — нет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метаданных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(последние 2 года): соответствует трем критериям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сайта журнала требованиям по метаданным (п.4 документа) — да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Б: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М1.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РИНЦ - 2,912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рейтинге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предметному направлению - 184 из 440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М2. 2-летний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по ядру РИНЦ без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самоцитирования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- 0,143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54 из 518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М3. Среднее значение индекса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авторов статей (по данным РИНЦ) - 5,3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161 из 530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06999" y="1253339"/>
            <a:ext cx="5879706" cy="547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"Психология человека в образовании"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RSCI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(перечень РИНЦ) — нет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нет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нет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индексация в одной из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спецБД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MEDLINE, DBLP,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MathSciNet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zbMath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EconLit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Biological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Abstracts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Zoological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GeoRef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CAS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INSPEC — нет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да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OpenAlex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да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ВАК: 1-я — нет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метаданных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(последние 2 года): соответствует трем критериям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сайта журнала требованиям по метаданным (п.4 документа) — да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Б: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М1.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РИНЦ - 3,506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рейтинге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предметному направлению - 55 из 174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М2. 2-летний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по ядру РИНЦ без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самоцитирования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- 0,185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37 из 194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М3. Среднее значение индекса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авторов статей (по данным РИНЦ) - 5,3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67 из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Б (2024)</a:t>
            </a:r>
          </a:p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М1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РИНЦ - 3,778 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рейтинге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предметному направлению - 48 из 159 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М2. 2-летний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по ядру РИНЦ без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самоцитирования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- 0,200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24 из 193 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М3. Среднее значение индекса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авторов статей (по данным РИНЦ) - 7,1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48 из 197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425" y="5491051"/>
            <a:ext cx="5455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Б (2024):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М1.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РИНЦ - 2,950 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рейтинге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предметному направлению - 192 из 439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М2. 2-летний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по ядру РИНЦ без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самоцитирования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- 0,157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44 из 508 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М3. Среднее значение индекса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авторов статей (по данным РИНЦ) - 6,3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160 из 525</a:t>
            </a:r>
          </a:p>
        </p:txBody>
      </p:sp>
    </p:spTree>
    <p:extLst>
      <p:ext uri="{BB962C8B-B14F-4D97-AF65-F5344CB8AC3E}">
        <p14:creationId xmlns:p14="http://schemas.microsoft.com/office/powerpoint/2010/main" val="19209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Данные журналов для расчета Оценок А и Б</a:t>
            </a:r>
            <a:endParaRPr lang="ru-RU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510" y="1128542"/>
            <a:ext cx="576349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"Письма в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Эмиссия.Оффлайн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А:</a:t>
            </a: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RSCI (перечень РИНЦ) — нет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нет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нет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индексация в одной из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спецБД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MEDLINE, DBLP,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MathSciNet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zbMath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EconLit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Biological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Abstracts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Zoological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GeoRef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CAS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INSPEC — нет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нет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OpenAlex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нет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ВАК: 1-я — нет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метаданных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(последние 2 года): не соответствует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сайта журнала требованиям по метаданным (п.4 документа) — да</a:t>
            </a: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Б (по предметному направлению "Педагогика"):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М1.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РИНЦ - 1,926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рейтинге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предметному направлению - 242 из 344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М2. 2-летний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по ядру РИНЦ без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самоцитирования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0,011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221 из 443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М3. Среднее значение индекса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авторов статей (по данным РИНЦ) - 3,5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191 из 459</a:t>
            </a: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Б (по предметному направлению "Психология"):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М1.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РИНЦ - 1,926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рейтинге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предметному направлению - 139 из 174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М2. 2-летний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по ядру РИНЦ без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самоцитирования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0,011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138 из 194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М3. Среднее значение индекса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авторов статей (по данным РИНЦ) - 3,5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120 из 201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99990" y="1138738"/>
            <a:ext cx="58880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"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RSCI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(перечень РИНЦ) — нет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нет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нет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индексация в одной из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спецБД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MEDLINE, DBLP,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MathSciNet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zbMath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EconLit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Biological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Abstracts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Zoological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GeoRef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CAS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INSPEC — нет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да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OpenAlex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да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ВАК: 1-я — нет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метаданных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(последние 2 года): соответствует трем критериям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сайта журнала требованиям по метаданным (п.4 документа) — да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Б: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РИНЦ - 3,333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рейтинге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предметному направлению - 122 из 132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М2. 2-летний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по ядру РИНЦ без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самоцитирования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- 0,042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122 из 141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М3. Среднее значение индекса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авторов статей (по данным РИНЦ) - 16,8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86 из 141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2510" y="5788610"/>
            <a:ext cx="34248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Оценка Б (2024, по предметному направлению "Педагогика"):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М1.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Index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РИНЦ - 1,701 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Место в рейтинге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Index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по предметному направлению - 270 из 331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М2. 2-летний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импакт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-фактор по ядру РИНЦ без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самоцитирования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0,013</a:t>
            </a:r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Место 209 из 448 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М3. Среднее значение индекса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Хирша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авторов статей (по данным РИНЦ) - 3,4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Место 241 из 461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57353" y="5788610"/>
            <a:ext cx="34414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Оценка Б (2024, по предметному направлению "Психология"):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М1.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Index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РИНЦ - 1,701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Место в рейтинге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Index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по предметному направлению - 148 из 159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М2. 2-летний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импакт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-фактор по ядру РИНЦ без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самоцитирования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0,013</a:t>
            </a:r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Место 135 из 193 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М3. Среднее значение индекса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Хирша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авторов статей (по данным РИНЦ) - 3,4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Место 148 из 197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97833" y="5436524"/>
            <a:ext cx="43309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Б (2024):</a:t>
            </a:r>
          </a:p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М1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РИНЦ - 3,879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рейтинге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предметному направлению - 118 из 133 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М2. 2-летний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по ядру РИНЦ без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самоцитирования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- 0,125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122 из 141 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М3. Среднее значение индекса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авторов статей (по данным РИНЦ) - 16,8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88 из 141</a:t>
            </a:r>
          </a:p>
        </p:txBody>
      </p:sp>
    </p:spTree>
    <p:extLst>
      <p:ext uri="{BB962C8B-B14F-4D97-AF65-F5344CB8AC3E}">
        <p14:creationId xmlns:p14="http://schemas.microsoft.com/office/powerpoint/2010/main" val="17906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Данные журналов для расчета Оценок А и Б</a:t>
            </a:r>
            <a:endParaRPr lang="ru-RU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26" y="1253339"/>
            <a:ext cx="57634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"Герценовские чтения: психологические исследования в образовании"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RSCI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(перечень РИНЦ) — нет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нет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нет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индексация в одной из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спецБД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MEDLINE, DBLP,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MathSciNet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zbMath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EconLit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Biological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Abstracts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Zoological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GeoRef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CAS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INSPEC — нет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да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OpenAlex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да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ВАК: 1-я — нет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метаданных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(последние 2 года): соответствует трем критериям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сайта журнала требованиям по метаданным (п.4 документа) — нет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Б: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М1.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РИНЦ - 2,316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рейтинге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предметному направлению - 120 из 174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М2. 2-летний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по ядру РИНЦ без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самоцитирования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- 0,048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88 из 194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М3. Среднее значение индекса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авторов статей (по данным РИНЦ) - 4,8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76 из 201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06998" y="1253339"/>
            <a:ext cx="58880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"Известия Российского государственного педагогического университета им. А.И. Герцена"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RSCI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(перечень РИНЦ) — нет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нет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нет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индексация в одной из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спецБД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MEDLINE, DBLP,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MathSciNet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zbMath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EconLit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Biological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Abstracts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Zoological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GeoRef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CAS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INSPEC — нет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да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OpenAlex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да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ВАК: 1-я — да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метаданных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(последние 2 года): соответствует трем критериям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сайта журнала требованиям по метаданным (п.4 документа) — нет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Б: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М1.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РИНЦ - 3,957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рейтинге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предметному направлению - 96 из 440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М2. 2-летний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по ядру РИНЦ без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самоцитирования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- 0,080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104 из 518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М3. Среднее значение индекса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авторов статей (по данным РИНЦ) - 4,4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220 из 530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791" y="5627716"/>
            <a:ext cx="38658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Оценка Б (2024):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М1.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Index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РИНЦ - 2,226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Место в рейтинге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Index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по предметному направлению - 128 из 159 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М2. 2-летний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импакт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-фактор по ядру РИНЦ без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самоцитирования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- 0,032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Место 103 из 193 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М3. Среднее значение индекса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Хирша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авторов статей (по данным РИНЦ) - 4,9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Место 82 из 197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06998" y="5675717"/>
            <a:ext cx="38680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Оценка Б (2024):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М1.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Index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РИНЦ - 3,880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Место в рейтинге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Index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по предметному направлению - 99 из 439 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М2. 2-летний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импакт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-фактор по ядру РИНЦ без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самоцитирования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- 0,074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Место 112 из 508 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М3. Среднее значение индекса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Хирша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авторов статей (по данным РИНЦ) - 4,4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Место 220 из 525</a:t>
            </a:r>
          </a:p>
        </p:txBody>
      </p:sp>
    </p:spTree>
    <p:extLst>
      <p:ext uri="{BB962C8B-B14F-4D97-AF65-F5344CB8AC3E}">
        <p14:creationId xmlns:p14="http://schemas.microsoft.com/office/powerpoint/2010/main" val="2267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3395" y="2321005"/>
            <a:ext cx="4898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Благодарю за внимание!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72967" y="2817594"/>
            <a:ext cx="62828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Фундаментальная библиотека </a:t>
            </a:r>
            <a:endParaRPr lang="ru-RU" sz="1400" dirty="0" smtClean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Российского 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государственного </a:t>
            </a:r>
            <a:endParaRPr lang="ru-RU" sz="1400" dirty="0" smtClean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университета им. А.И. Герцена: 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URL</a:t>
            </a: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  <a:hlinkClick r:id="rId4"/>
              </a:rPr>
              <a:t>lib.herzen.spb.ru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E-</a:t>
            </a:r>
            <a:r>
              <a:rPr lang="ru-RU" sz="1400" dirty="0" err="1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mail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  <a:hlinkClick r:id="rId5"/>
              </a:rPr>
              <a:t>libinfo@herzen.spb.ru</a:t>
            </a:r>
            <a:endParaRPr lang="ru-RU" sz="1400" dirty="0" smtClean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endParaRPr lang="ru-RU" sz="14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2" descr="Логотип Youtube редакционное стоковое фото. иллюстрации насчитывающей  цифрово - 15563199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56" y="4728614"/>
            <a:ext cx="799331" cy="7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967" y="4758365"/>
            <a:ext cx="616580" cy="616580"/>
          </a:xfrm>
          <a:prstGeom prst="rect">
            <a:avLst/>
          </a:prstGeom>
        </p:spPr>
      </p:pic>
      <p:pic>
        <p:nvPicPr>
          <p:cNvPr id="9" name="Picture 6" descr="Файл:Telegram 2019 Logo.svg — Википед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37" y="4800454"/>
            <a:ext cx="601619" cy="60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06317" y="4728614"/>
            <a:ext cx="288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zursky" panose="020B0604020202020204" pitchFamily="34" charset="0"/>
              </a:rPr>
              <a:t>@libherzen</a:t>
            </a:r>
            <a:endParaRPr lang="ru-RU" sz="36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azursky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021" y="2321005"/>
            <a:ext cx="2606573" cy="260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3889" y="114996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Формирование Перечня (Белого списка)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1437" y="1077201"/>
            <a:ext cx="503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164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ЕГПНИ рос. (БС)</a:t>
            </a:r>
            <a:endParaRPr lang="ru-RU" sz="2800" b="1" dirty="0">
              <a:solidFill>
                <a:srgbClr val="0164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978283"/>
              </p:ext>
            </p:extLst>
          </p:nvPr>
        </p:nvGraphicFramePr>
        <p:xfrm>
          <a:off x="1001438" y="1851204"/>
          <a:ext cx="9747627" cy="4696090"/>
        </p:xfrm>
        <a:graphic>
          <a:graphicData uri="http://schemas.openxmlformats.org/drawingml/2006/table">
            <a:tbl>
              <a:tblPr firstRow="1" firstCol="1" bandRow="1"/>
              <a:tblGrid>
                <a:gridCol w="2464800">
                  <a:extLst>
                    <a:ext uri="{9D8B030D-6E8A-4147-A177-3AD203B41FA5}">
                      <a16:colId xmlns:a16="http://schemas.microsoft.com/office/drawing/2014/main" val="3370034872"/>
                    </a:ext>
                  </a:extLst>
                </a:gridCol>
                <a:gridCol w="1529459">
                  <a:extLst>
                    <a:ext uri="{9D8B030D-6E8A-4147-A177-3AD203B41FA5}">
                      <a16:colId xmlns:a16="http://schemas.microsoft.com/office/drawing/2014/main" val="3626055144"/>
                    </a:ext>
                  </a:extLst>
                </a:gridCol>
                <a:gridCol w="1449499">
                  <a:extLst>
                    <a:ext uri="{9D8B030D-6E8A-4147-A177-3AD203B41FA5}">
                      <a16:colId xmlns:a16="http://schemas.microsoft.com/office/drawing/2014/main" val="2596277387"/>
                    </a:ext>
                  </a:extLst>
                </a:gridCol>
                <a:gridCol w="1449499">
                  <a:extLst>
                    <a:ext uri="{9D8B030D-6E8A-4147-A177-3AD203B41FA5}">
                      <a16:colId xmlns:a16="http://schemas.microsoft.com/office/drawing/2014/main" val="1469415674"/>
                    </a:ext>
                  </a:extLst>
                </a:gridCol>
                <a:gridCol w="1449499">
                  <a:extLst>
                    <a:ext uri="{9D8B030D-6E8A-4147-A177-3AD203B41FA5}">
                      <a16:colId xmlns:a16="http://schemas.microsoft.com/office/drawing/2014/main" val="3005090666"/>
                    </a:ext>
                  </a:extLst>
                </a:gridCol>
                <a:gridCol w="1404871">
                  <a:extLst>
                    <a:ext uri="{9D8B030D-6E8A-4147-A177-3AD203B41FA5}">
                      <a16:colId xmlns:a16="http://schemas.microsoft.com/office/drawing/2014/main" val="3642030940"/>
                    </a:ext>
                  </a:extLst>
                </a:gridCol>
              </a:tblGrid>
              <a:tr h="782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ЕГПНИ (БС)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220801"/>
                  </a:ext>
                </a:extLst>
              </a:tr>
              <a:tr h="782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583031"/>
                  </a:ext>
                </a:extLst>
              </a:tr>
              <a:tr h="782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(3209)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082797"/>
                  </a:ext>
                </a:extLst>
              </a:tr>
              <a:tr h="782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RSCI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(1084)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31911"/>
                  </a:ext>
                </a:extLst>
              </a:tr>
              <a:tr h="782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Scopus</a:t>
                      </a:r>
                      <a:br>
                        <a:rPr lang="en-US" sz="2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около 800)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028984"/>
                  </a:ext>
                </a:extLst>
              </a:tr>
              <a:tr h="782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 of Science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(около 430)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948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4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3889" y="114996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Формирование Перечня (Белого списка)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415" y="1117060"/>
            <a:ext cx="503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164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ЕГПНИ рос. (БС)</a:t>
            </a:r>
            <a:endParaRPr lang="ru-RU" sz="2800" b="1" dirty="0">
              <a:solidFill>
                <a:srgbClr val="0164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072" y="1221971"/>
            <a:ext cx="6136768" cy="53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3889" y="114996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Формирование Перечня (Белого списка)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149384" y="1283315"/>
            <a:ext cx="5613241" cy="3864515"/>
          </a:xfrm>
          <a:prstGeom prst="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1-11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Цели: оценка журналов, аттестация кадров, развитие журналов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РАН,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ВАК, МРГ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- РЦНИ,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РАН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1–2), проверка и аналитическая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оценка, требования (прил.3), критерии Оценок (прил.4)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Срок оценки: до 45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5953126" y="1283315"/>
            <a:ext cx="6064532" cy="3864515"/>
          </a:xfrm>
          <a:prstGeom prst="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Рекомендации Оператора → РАН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Экспертиза РАН: присвоение уровня / доп. экспертиза / отказ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Правила усреднения при разных мнениях экспертов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Доп. экспертиза: ≥2 эксперта, условия к экспертам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Решение принимает МРГ большинством голосов</a:t>
            </a:r>
          </a:p>
        </p:txBody>
      </p:sp>
    </p:spTree>
    <p:extLst>
      <p:ext uri="{BB962C8B-B14F-4D97-AF65-F5344CB8AC3E}">
        <p14:creationId xmlns:p14="http://schemas.microsoft.com/office/powerpoint/2010/main" val="42587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3889" y="114996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Формирование Перечня (Белого списка)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149384" y="1283315"/>
            <a:ext cx="5613241" cy="3864515"/>
          </a:xfrm>
          <a:prstGeom prst="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1. Регламент включения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Договор с оператором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Сведения о журнале (Прил. 2)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PDF 3 выпусков,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XML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JATS метаданные, полные тексты за 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(метаданные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условиях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 BY*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СС0).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Срок: 2 мес. после выхода выпусков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Обязателен с 01.01.2026</a:t>
            </a:r>
          </a:p>
        </p:txBody>
      </p:sp>
      <p:sp>
        <p:nvSpPr>
          <p:cNvPr id="11" name="Rectangle 2"/>
          <p:cNvSpPr/>
          <p:nvPr/>
        </p:nvSpPr>
        <p:spPr>
          <a:xfrm>
            <a:off x="5953126" y="1283315"/>
            <a:ext cx="6064532" cy="3864515"/>
          </a:xfrm>
          <a:prstGeom prst="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2. Сведения о журнале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Название, ISSN, дата создания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Редакция, учредитель, контакты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Главный редактор, редколлегия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Сайт, открытый/платный доступ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Редакционная политика,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рецензирование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Всего: 35 пунктов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384" y="5364046"/>
            <a:ext cx="55340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Лицензия </a:t>
            </a:r>
            <a:r>
              <a:rPr lang="ru-RU" sz="105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ru-RU" sz="105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Commons</a:t>
            </a:r>
            <a:r>
              <a:rPr lang="ru-RU" sz="105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Attribution</a:t>
            </a:r>
            <a:r>
              <a:rPr lang="ru-RU" sz="105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4.0 </a:t>
            </a:r>
            <a:r>
              <a:rPr lang="ru-RU" sz="105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105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(CC BY 4.0) </a:t>
            </a:r>
            <a:r>
              <a:rPr lang="ru-RU" sz="105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пользователям делиться, копировать, распространять и адаптировать работу даже в коммерческих целях, при условии указания </a:t>
            </a:r>
            <a:r>
              <a:rPr lang="ru-RU" sz="1050" dirty="0" smtClean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автора оригинального произведения.</a:t>
            </a:r>
            <a:endParaRPr lang="ru-RU" dirty="0" smtClean="0"/>
          </a:p>
          <a:p>
            <a:r>
              <a:rPr lang="ru-RU" sz="1050" dirty="0" smtClean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CC0 </a:t>
            </a:r>
            <a:r>
              <a:rPr lang="ru-RU" sz="105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50" dirty="0" err="1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ru-RU" sz="105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Commons</a:t>
            </a:r>
            <a:r>
              <a:rPr lang="ru-RU" sz="105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ru-RU" sz="105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это инструмент, который позволяет автору отказаться от всех своих авторских прав на произведение и передать его в мировое общественное достояние. Любой может свободно использовать, распространять, модифицировать и создавать новые произведения на основе материалов под лицензией CC0 без каких-либо условий или ограничений. </a:t>
            </a:r>
            <a:endParaRPr lang="ru-RU" sz="1050" dirty="0" smtClean="0">
              <a:solidFill>
                <a:srgbClr val="040C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3889" y="114996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Формирование Перечня (Белого списка)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149384" y="1283315"/>
            <a:ext cx="5613241" cy="3864515"/>
          </a:xfrm>
          <a:prstGeom prst="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3. Требования к журналам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≥75% оригинальных статей, ≥3 выпуска в год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Независимое рецензирование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ISSN, сайт с открытой информацией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 сайте: страница каждой статьи (RU+EN), XML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JATS *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Элементы: авторы,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аффилиации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аннотация, ключевые слова, финансирование, список литературы</a:t>
            </a:r>
          </a:p>
        </p:txBody>
      </p:sp>
      <p:sp>
        <p:nvSpPr>
          <p:cNvPr id="11" name="Rectangle 2"/>
          <p:cNvSpPr/>
          <p:nvPr/>
        </p:nvSpPr>
        <p:spPr>
          <a:xfrm>
            <a:off x="5953126" y="1283315"/>
            <a:ext cx="6064532" cy="3864515"/>
          </a:xfrm>
          <a:prstGeom prst="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4. Критерии оценки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Оценка А: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RSCI, Scopus,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спецБД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OpenAlex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Б: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Index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РИНЦ по предметному направлению,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2-летний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ИФ,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авторов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рейтинга: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N-n)/(N-1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А+Б → уровни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показатели с критерием: место по предметному направлению и всего по предметному направлению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385" y="5810935"/>
            <a:ext cx="5613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*Формат </a:t>
            </a:r>
            <a:r>
              <a:rPr lang="en-US" sz="1200" dirty="0" smtClean="0"/>
              <a:t>XML</a:t>
            </a:r>
            <a:r>
              <a:rPr lang="ru-RU" sz="1200" dirty="0" smtClean="0"/>
              <a:t>, используемый </a:t>
            </a:r>
            <a:r>
              <a:rPr lang="en-US" sz="1200" dirty="0" err="1" smtClean="0"/>
              <a:t>CrossRef</a:t>
            </a:r>
            <a:endParaRPr lang="ru-RU" sz="1200" dirty="0" smtClean="0"/>
          </a:p>
          <a:p>
            <a:r>
              <a:rPr lang="en-US" sz="1200" dirty="0" smtClean="0"/>
              <a:t>https</a:t>
            </a:r>
            <a:r>
              <a:rPr lang="en-US" sz="1200" dirty="0"/>
              <a:t>://www.crossref.org/documentation/register-maintain-records/direct-deposit-xml/jats-xml/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08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3889" y="114996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Формирование Перечня (Белого списка)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3471" y="1241337"/>
            <a:ext cx="4956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А. Формальные критерии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39156" y="1241337"/>
            <a:ext cx="5247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Наукометрические показатели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1" y="1816667"/>
            <a:ext cx="5471054" cy="44646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8" y="1816667"/>
            <a:ext cx="5582569" cy="446465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144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3889" y="114996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Формирование Перечня (Белого списка)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6"/>
          <a:stretch/>
        </p:blipFill>
        <p:spPr>
          <a:xfrm>
            <a:off x="1787046" y="984207"/>
            <a:ext cx="8345422" cy="5873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2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9413</TotalTime>
  <Words>3795</Words>
  <Application>Microsoft Office PowerPoint</Application>
  <PresentationFormat>Широкоэкранный</PresentationFormat>
  <Paragraphs>610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Lazursky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Mozgan</dc:creator>
  <cp:lastModifiedBy>svet</cp:lastModifiedBy>
  <cp:revision>443</cp:revision>
  <cp:lastPrinted>2025-09-17T06:52:33Z</cp:lastPrinted>
  <dcterms:created xsi:type="dcterms:W3CDTF">2018-06-25T16:57:33Z</dcterms:created>
  <dcterms:modified xsi:type="dcterms:W3CDTF">2025-09-18T08:40:40Z</dcterms:modified>
</cp:coreProperties>
</file>